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44.xml" ContentType="application/vnd.openxmlformats-officedocument.presentationml.slide+xml"/>
  <Override PartName="/ppt/slides/slide15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1"/>
  </p:notesMasterIdLst>
  <p:sldIdLst>
    <p:sldId id="256" r:id="rId2"/>
    <p:sldId id="257" r:id="rId3"/>
    <p:sldId id="258" r:id="rId4"/>
    <p:sldId id="259" r:id="rId5"/>
    <p:sldId id="447" r:id="rId6"/>
    <p:sldId id="43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313" r:id="rId32"/>
    <p:sldId id="440" r:id="rId33"/>
    <p:sldId id="284" r:id="rId34"/>
    <p:sldId id="285" r:id="rId35"/>
    <p:sldId id="286" r:id="rId36"/>
    <p:sldId id="287" r:id="rId37"/>
    <p:sldId id="288" r:id="rId38"/>
    <p:sldId id="289" r:id="rId39"/>
    <p:sldId id="290" r:id="rId40"/>
    <p:sldId id="291" r:id="rId41"/>
    <p:sldId id="314" r:id="rId42"/>
    <p:sldId id="292" r:id="rId43"/>
    <p:sldId id="441" r:id="rId44"/>
    <p:sldId id="293" r:id="rId45"/>
    <p:sldId id="442" r:id="rId46"/>
    <p:sldId id="443" r:id="rId47"/>
    <p:sldId id="444" r:id="rId48"/>
    <p:sldId id="445" r:id="rId49"/>
    <p:sldId id="446" r:id="rId50"/>
    <p:sldId id="294" r:id="rId51"/>
    <p:sldId id="295" r:id="rId52"/>
    <p:sldId id="296" r:id="rId53"/>
    <p:sldId id="315" r:id="rId54"/>
    <p:sldId id="298" r:id="rId55"/>
    <p:sldId id="300" r:id="rId56"/>
    <p:sldId id="301" r:id="rId57"/>
    <p:sldId id="302" r:id="rId58"/>
    <p:sldId id="303" r:id="rId59"/>
    <p:sldId id="304" r:id="rId60"/>
    <p:sldId id="305" r:id="rId61"/>
    <p:sldId id="306" r:id="rId62"/>
    <p:sldId id="307" r:id="rId63"/>
    <p:sldId id="308" r:id="rId64"/>
    <p:sldId id="316" r:id="rId65"/>
    <p:sldId id="309" r:id="rId66"/>
    <p:sldId id="310" r:id="rId67"/>
    <p:sldId id="311" r:id="rId68"/>
    <p:sldId id="312" r:id="rId69"/>
    <p:sldId id="317" r:id="rId70"/>
    <p:sldId id="318" r:id="rId71"/>
    <p:sldId id="330" r:id="rId72"/>
    <p:sldId id="319" r:id="rId73"/>
    <p:sldId id="320" r:id="rId74"/>
    <p:sldId id="331" r:id="rId75"/>
    <p:sldId id="321" r:id="rId76"/>
    <p:sldId id="322" r:id="rId77"/>
    <p:sldId id="323" r:id="rId78"/>
    <p:sldId id="358" r:id="rId79"/>
    <p:sldId id="359" r:id="rId80"/>
    <p:sldId id="360" r:id="rId81"/>
    <p:sldId id="361" r:id="rId82"/>
    <p:sldId id="324" r:id="rId83"/>
    <p:sldId id="325" r:id="rId84"/>
    <p:sldId id="326" r:id="rId85"/>
    <p:sldId id="327" r:id="rId86"/>
    <p:sldId id="328" r:id="rId87"/>
    <p:sldId id="329" r:id="rId88"/>
    <p:sldId id="362" r:id="rId89"/>
    <p:sldId id="332" r:id="rId90"/>
    <p:sldId id="333" r:id="rId91"/>
    <p:sldId id="334" r:id="rId92"/>
    <p:sldId id="335" r:id="rId93"/>
    <p:sldId id="336" r:id="rId94"/>
    <p:sldId id="337" r:id="rId95"/>
    <p:sldId id="363" r:id="rId96"/>
    <p:sldId id="338" r:id="rId97"/>
    <p:sldId id="339" r:id="rId98"/>
    <p:sldId id="364" r:id="rId99"/>
    <p:sldId id="340" r:id="rId100"/>
    <p:sldId id="341" r:id="rId101"/>
    <p:sldId id="342" r:id="rId102"/>
    <p:sldId id="343" r:id="rId103"/>
    <p:sldId id="344" r:id="rId104"/>
    <p:sldId id="438" r:id="rId105"/>
    <p:sldId id="346" r:id="rId106"/>
    <p:sldId id="347" r:id="rId107"/>
    <p:sldId id="348" r:id="rId108"/>
    <p:sldId id="345" r:id="rId109"/>
    <p:sldId id="365" r:id="rId110"/>
    <p:sldId id="349" r:id="rId111"/>
    <p:sldId id="350" r:id="rId112"/>
    <p:sldId id="351" r:id="rId113"/>
    <p:sldId id="352" r:id="rId114"/>
    <p:sldId id="353" r:id="rId115"/>
    <p:sldId id="366" r:id="rId116"/>
    <p:sldId id="367" r:id="rId117"/>
    <p:sldId id="368" r:id="rId118"/>
    <p:sldId id="369" r:id="rId119"/>
    <p:sldId id="370" r:id="rId120"/>
    <p:sldId id="418" r:id="rId121"/>
    <p:sldId id="371" r:id="rId122"/>
    <p:sldId id="372" r:id="rId123"/>
    <p:sldId id="373" r:id="rId124"/>
    <p:sldId id="374" r:id="rId125"/>
    <p:sldId id="419" r:id="rId126"/>
    <p:sldId id="375" r:id="rId127"/>
    <p:sldId id="376" r:id="rId128"/>
    <p:sldId id="421" r:id="rId129"/>
    <p:sldId id="422" r:id="rId130"/>
    <p:sldId id="377" r:id="rId131"/>
    <p:sldId id="420" r:id="rId132"/>
    <p:sldId id="378" r:id="rId133"/>
    <p:sldId id="379" r:id="rId134"/>
    <p:sldId id="380" r:id="rId135"/>
    <p:sldId id="381" r:id="rId136"/>
    <p:sldId id="382" r:id="rId137"/>
    <p:sldId id="383" r:id="rId138"/>
    <p:sldId id="423" r:id="rId139"/>
    <p:sldId id="384" r:id="rId140"/>
    <p:sldId id="385" r:id="rId141"/>
    <p:sldId id="386" r:id="rId142"/>
    <p:sldId id="387" r:id="rId143"/>
    <p:sldId id="388" r:id="rId144"/>
    <p:sldId id="389" r:id="rId145"/>
    <p:sldId id="424" r:id="rId146"/>
    <p:sldId id="390" r:id="rId147"/>
    <p:sldId id="426" r:id="rId148"/>
    <p:sldId id="427" r:id="rId149"/>
    <p:sldId id="428" r:id="rId150"/>
    <p:sldId id="429" r:id="rId151"/>
    <p:sldId id="430" r:id="rId152"/>
    <p:sldId id="431" r:id="rId153"/>
    <p:sldId id="432" r:id="rId154"/>
    <p:sldId id="433" r:id="rId155"/>
    <p:sldId id="434" r:id="rId156"/>
    <p:sldId id="435" r:id="rId157"/>
    <p:sldId id="436" r:id="rId158"/>
    <p:sldId id="437" r:id="rId159"/>
    <p:sldId id="357" r:id="rId1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1" d="100"/>
          <a:sy n="61" d="100"/>
        </p:scale>
        <p:origin x="-1404" y="-90"/>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80"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2B5340-F4A7-4A4E-AFB7-F664244E4FED}" type="datetimeFigureOut">
              <a:rPr lang="en-US" smtClean="0"/>
              <a:pPr/>
              <a:t>12/10/2015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8792CB-F914-4AAE-93CA-A03A1295A877}" type="slidenum">
              <a:rPr lang="en-US" smtClean="0"/>
              <a:pPr/>
              <a:t>‹#›</a:t>
            </a:fld>
            <a:endParaRPr lang="en-US"/>
          </a:p>
        </p:txBody>
      </p:sp>
    </p:spTree>
    <p:extLst>
      <p:ext uri="{BB962C8B-B14F-4D97-AF65-F5344CB8AC3E}">
        <p14:creationId xmlns:p14="http://schemas.microsoft.com/office/powerpoint/2010/main" xmlns="" val="4124388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descr="http://www.fondospantalla10.com/wp-content/uploads/2011/05/android-wallpapers-hd-12.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2" name="Title 1"/>
          <p:cNvSpPr>
            <a:spLocks noGrp="1"/>
          </p:cNvSpPr>
          <p:nvPr>
            <p:ph type="ctrTitle" hasCustomPrompt="1"/>
          </p:nvPr>
        </p:nvSpPr>
        <p:spPr>
          <a:xfrm>
            <a:off x="609600" y="381000"/>
            <a:ext cx="7772400" cy="1470025"/>
          </a:xfrm>
        </p:spPr>
        <p:txBody>
          <a:bodyPr/>
          <a:lstStyle>
            <a:lvl1pPr>
              <a:defRPr baseline="0">
                <a:solidFill>
                  <a:schemeClr val="bg1"/>
                </a:solidFill>
              </a:defRPr>
            </a:lvl1pPr>
          </a:lstStyle>
          <a:p>
            <a:r>
              <a:rPr lang="en-US" dirty="0" smtClean="0"/>
              <a:t>ANDROID TUTORIAL</a:t>
            </a:r>
            <a:endParaRPr lang="en-US" dirty="0"/>
          </a:p>
        </p:txBody>
      </p:sp>
      <p:sp>
        <p:nvSpPr>
          <p:cNvPr id="3" name="Subtitle 2"/>
          <p:cNvSpPr>
            <a:spLocks noGrp="1"/>
          </p:cNvSpPr>
          <p:nvPr>
            <p:ph type="subTitle" idx="1" hasCustomPrompt="1"/>
          </p:nvPr>
        </p:nvSpPr>
        <p:spPr>
          <a:xfrm>
            <a:off x="1371600" y="4191000"/>
            <a:ext cx="6400800" cy="1752600"/>
          </a:xfrm>
        </p:spPr>
        <p:txBody>
          <a:bodyPr/>
          <a:lstStyle>
            <a:lvl1pPr marL="0" indent="0" algn="ctr">
              <a:buNone/>
              <a:defRPr baseline="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Chris Jordan </a:t>
            </a:r>
            <a:r>
              <a:rPr lang="en-US" dirty="0" err="1" smtClean="0"/>
              <a:t>Aliac</a:t>
            </a:r>
            <a:endParaRPr lang="en-US" dirty="0" smtClean="0"/>
          </a:p>
          <a:p>
            <a:r>
              <a:rPr lang="en-US" dirty="0" smtClean="0"/>
              <a:t>CIT-U ISLAB</a:t>
            </a:r>
            <a:endParaRPr lang="en-US" dirty="0"/>
          </a:p>
        </p:txBody>
      </p:sp>
      <p:sp>
        <p:nvSpPr>
          <p:cNvPr id="4" name="Date Placeholder 3"/>
          <p:cNvSpPr>
            <a:spLocks noGrp="1"/>
          </p:cNvSpPr>
          <p:nvPr>
            <p:ph type="dt" sz="half" idx="10"/>
          </p:nvPr>
        </p:nvSpPr>
        <p:spPr/>
        <p:txBody>
          <a:bodyPr/>
          <a:lstStyle/>
          <a:p>
            <a:fld id="{1548E96A-AC58-4626-A1E7-70403BCB30C0}" type="datetimeFigureOut">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ABEA1-BD90-400D-8789-CF0340766F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48E96A-AC58-4626-A1E7-70403BCB30C0}" type="datetimeFigureOut">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ABEA1-BD90-400D-8789-CF0340766F4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48E96A-AC58-4626-A1E7-70403BCB30C0}" type="datetimeFigureOut">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ABEA1-BD90-400D-8789-CF0340766F4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pic>
        <p:nvPicPr>
          <p:cNvPr id="2050" name="Picture 2" descr="C:\Users\ChrisJord26\Desktop\images\creative_vision_main.png"/>
          <p:cNvPicPr>
            <a:picLocks noChangeAspect="1" noChangeArrowheads="1"/>
          </p:cNvPicPr>
          <p:nvPr userDrawn="1"/>
        </p:nvPicPr>
        <p:blipFill>
          <a:blip r:embed="rId2" cstate="print">
            <a:lum bright="40000" contrast="40000"/>
          </a:blip>
          <a:srcRect/>
          <a:stretch>
            <a:fillRect/>
          </a:stretch>
        </p:blipFill>
        <p:spPr bwMode="auto">
          <a:xfrm>
            <a:off x="0" y="1"/>
            <a:ext cx="9144000" cy="1524000"/>
          </a:xfrm>
          <a:prstGeom prst="rect">
            <a:avLst/>
          </a:prstGeom>
          <a:noFill/>
        </p:spPr>
      </p:pic>
      <p:sp>
        <p:nvSpPr>
          <p:cNvPr id="2" name="Title 1"/>
          <p:cNvSpPr>
            <a:spLocks noGrp="1"/>
          </p:cNvSpPr>
          <p:nvPr>
            <p:ph type="title"/>
          </p:nvPr>
        </p:nvSpPr>
        <p:spPr>
          <a:xfrm>
            <a:off x="0" y="381000"/>
            <a:ext cx="9067800" cy="1143000"/>
          </a:xfrm>
        </p:spPr>
        <p:txBody>
          <a:bodyPr/>
          <a:lstStyle>
            <a:lvl1pPr>
              <a:defRPr>
                <a:solidFill>
                  <a:schemeClr val="bg2">
                    <a:lumMod val="10000"/>
                  </a:schemeClr>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0" y="1600200"/>
            <a:ext cx="9144000" cy="5257800"/>
          </a:xfrm>
        </p:spPr>
        <p:txBody>
          <a:bodyPr/>
          <a:lstStyle>
            <a:lvl1pPr>
              <a:defRPr>
                <a:solidFill>
                  <a:schemeClr val="bg1"/>
                </a:solidFill>
                <a:latin typeface="Aparajita" pitchFamily="34" charset="0"/>
                <a:cs typeface="Aparajita" pitchFamily="34" charset="0"/>
              </a:defRPr>
            </a:lvl1pPr>
            <a:lvl2pPr>
              <a:defRPr>
                <a:solidFill>
                  <a:schemeClr val="bg2">
                    <a:lumMod val="50000"/>
                  </a:schemeClr>
                </a:solidFill>
                <a:latin typeface="Aparajita" pitchFamily="34" charset="0"/>
                <a:cs typeface="Aparajita" pitchFamily="34" charset="0"/>
              </a:defRPr>
            </a:lvl2pPr>
            <a:lvl3pPr>
              <a:defRPr>
                <a:solidFill>
                  <a:schemeClr val="accent1">
                    <a:lumMod val="60000"/>
                    <a:lumOff val="40000"/>
                  </a:schemeClr>
                </a:solidFill>
                <a:latin typeface="Aparajita" pitchFamily="34" charset="0"/>
                <a:cs typeface="Aparajita" pitchFamily="34" charset="0"/>
              </a:defRPr>
            </a:lvl3pPr>
            <a:lvl4pPr>
              <a:defRPr>
                <a:solidFill>
                  <a:schemeClr val="accent1">
                    <a:lumMod val="60000"/>
                    <a:lumOff val="40000"/>
                  </a:schemeClr>
                </a:solidFill>
                <a:latin typeface="Aparajita" pitchFamily="34" charset="0"/>
                <a:cs typeface="Aparajita" pitchFamily="34" charset="0"/>
              </a:defRPr>
            </a:lvl4pPr>
            <a:lvl5pPr>
              <a:defRPr>
                <a:solidFill>
                  <a:schemeClr val="accent1">
                    <a:lumMod val="60000"/>
                    <a:lumOff val="40000"/>
                  </a:schemeClr>
                </a:solidFill>
                <a:latin typeface="Aparajita" pitchFamily="34" charset="0"/>
                <a:cs typeface="Aparajit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548E96A-AC58-4626-A1E7-70403BCB30C0}" type="datetimeFigureOut">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ABEA1-BD90-400D-8789-CF0340766F4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548E96A-AC58-4626-A1E7-70403BCB30C0}" type="datetimeFigureOut">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ABEA1-BD90-400D-8789-CF0340766F4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548E96A-AC58-4626-A1E7-70403BCB30C0}" type="datetimeFigureOut">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4ABEA1-BD90-400D-8789-CF0340766F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548E96A-AC58-4626-A1E7-70403BCB30C0}" type="datetimeFigureOut">
              <a:rPr lang="en-US" smtClean="0"/>
              <a:pPr/>
              <a:t>12/10/2015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4ABEA1-BD90-400D-8789-CF0340766F4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48E96A-AC58-4626-A1E7-70403BCB30C0}" type="datetimeFigureOut">
              <a:rPr lang="en-US" smtClean="0"/>
              <a:pPr/>
              <a:t>12/10/2015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4ABEA1-BD90-400D-8789-CF0340766F4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48E96A-AC58-4626-A1E7-70403BCB30C0}" type="datetimeFigureOut">
              <a:rPr lang="en-US" smtClean="0"/>
              <a:pPr/>
              <a:t>12/10/2015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4ABEA1-BD90-400D-8789-CF0340766F4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48E96A-AC58-4626-A1E7-70403BCB30C0}" type="datetimeFigureOut">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4ABEA1-BD90-400D-8789-CF0340766F4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48E96A-AC58-4626-A1E7-70403BCB30C0}" type="datetimeFigureOut">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4ABEA1-BD90-400D-8789-CF0340766F4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48E96A-AC58-4626-A1E7-70403BCB30C0}" type="datetimeFigureOut">
              <a:rPr lang="en-US" smtClean="0"/>
              <a:pPr/>
              <a:t>12/10/2015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ABEA1-BD90-400D-8789-CF0340766F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eclipse-javadoc:%E2%98%82=Database/D:\/Chris%20Documents\/android%20intstller%20latest\/Android\/android-sdk\/platforms\/android-9\/android.jar%3candroid.database.sqlite(SQLiteDatabase.class%E2%98%83SQLiteDatabase~query~Ljava.lang.String;~\%E2%98%83Ljava.lang.String;~Ljava.lang.String;~\%E2%98%83Ljava.lang.String;~Ljava.lang.String;~Ljava.lang.String;~Ljava.lang.String;~Ljava.lang.String;%E2%98%82String"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1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1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developer.android.com/reference/android/content/Intent.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developer.android.com/reference/android/app/Instrumentation.htm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hyperlink" Target="http://developer.android.com/guide/topics/manifest/grant-uri-permission-element.html" TargetMode="External"/><Relationship Id="rId13" Type="http://schemas.openxmlformats.org/officeDocument/2006/relationships/hyperlink" Target="http://developer.android.com/guide/topics/manifest/permission-element.html" TargetMode="External"/><Relationship Id="rId18" Type="http://schemas.openxmlformats.org/officeDocument/2006/relationships/hyperlink" Target="http://developer.android.com/guide/topics/manifest/service-element.html" TargetMode="External"/><Relationship Id="rId3" Type="http://schemas.openxmlformats.org/officeDocument/2006/relationships/hyperlink" Target="http://developer.android.com/guide/topics/manifest/activity-element.html" TargetMode="External"/><Relationship Id="rId21" Type="http://schemas.openxmlformats.org/officeDocument/2006/relationships/hyperlink" Target="http://developer.android.com/guide/topics/manifest/uses-feature-element.html" TargetMode="External"/><Relationship Id="rId7" Type="http://schemas.openxmlformats.org/officeDocument/2006/relationships/hyperlink" Target="http://developer.android.com/guide/topics/manifest/data-element.html" TargetMode="External"/><Relationship Id="rId12" Type="http://schemas.openxmlformats.org/officeDocument/2006/relationships/hyperlink" Target="http://developer.android.com/guide/topics/manifest/meta-data-element.html" TargetMode="External"/><Relationship Id="rId17" Type="http://schemas.openxmlformats.org/officeDocument/2006/relationships/hyperlink" Target="http://developer.android.com/guide/topics/manifest/receiver-element.html" TargetMode="External"/><Relationship Id="rId2" Type="http://schemas.openxmlformats.org/officeDocument/2006/relationships/hyperlink" Target="http://developer.android.com/guide/topics/manifest/action-element.html" TargetMode="External"/><Relationship Id="rId16" Type="http://schemas.openxmlformats.org/officeDocument/2006/relationships/hyperlink" Target="http://developer.android.com/guide/topics/manifest/provider-element.html" TargetMode="External"/><Relationship Id="rId20" Type="http://schemas.openxmlformats.org/officeDocument/2006/relationships/hyperlink" Target="http://developer.android.com/guide/topics/manifest/uses-configuration-element.html" TargetMode="External"/><Relationship Id="rId1" Type="http://schemas.openxmlformats.org/officeDocument/2006/relationships/slideLayout" Target="../slideLayouts/slideLayout2.xml"/><Relationship Id="rId6" Type="http://schemas.openxmlformats.org/officeDocument/2006/relationships/hyperlink" Target="http://developer.android.com/guide/topics/manifest/category-element.html" TargetMode="External"/><Relationship Id="rId11" Type="http://schemas.openxmlformats.org/officeDocument/2006/relationships/hyperlink" Target="http://developer.android.com/guide/topics/manifest/manifest-element.html" TargetMode="External"/><Relationship Id="rId24" Type="http://schemas.openxmlformats.org/officeDocument/2006/relationships/hyperlink" Target="http://developer.android.com/guide/topics/manifest/uses-sdk-element.html" TargetMode="External"/><Relationship Id="rId5" Type="http://schemas.openxmlformats.org/officeDocument/2006/relationships/hyperlink" Target="http://developer.android.com/guide/topics/manifest/application-element.html" TargetMode="External"/><Relationship Id="rId15" Type="http://schemas.openxmlformats.org/officeDocument/2006/relationships/hyperlink" Target="http://developer.android.com/guide/topics/manifest/permission-tree-element.html" TargetMode="External"/><Relationship Id="rId23" Type="http://schemas.openxmlformats.org/officeDocument/2006/relationships/hyperlink" Target="http://developer.android.com/guide/topics/manifest/uses-permission-element.html" TargetMode="External"/><Relationship Id="rId10" Type="http://schemas.openxmlformats.org/officeDocument/2006/relationships/hyperlink" Target="http://developer.android.com/guide/topics/manifest/intent-filter-element.html" TargetMode="External"/><Relationship Id="rId19" Type="http://schemas.openxmlformats.org/officeDocument/2006/relationships/hyperlink" Target="http://developer.android.com/guide/topics/manifest/supports-screens-element.html" TargetMode="External"/><Relationship Id="rId4" Type="http://schemas.openxmlformats.org/officeDocument/2006/relationships/hyperlink" Target="http://developer.android.com/guide/topics/manifest/activity-alias-element.html" TargetMode="External"/><Relationship Id="rId9" Type="http://schemas.openxmlformats.org/officeDocument/2006/relationships/hyperlink" Target="http://developer.android.com/guide/topics/manifest/instrumentation-element.html" TargetMode="External"/><Relationship Id="rId14" Type="http://schemas.openxmlformats.org/officeDocument/2006/relationships/hyperlink" Target="http://developer.android.com/guide/topics/manifest/permission-group-element.html" TargetMode="External"/><Relationship Id="rId22" Type="http://schemas.openxmlformats.org/officeDocument/2006/relationships/hyperlink" Target="http://developer.android.com/guide/topics/manifest/uses-library-element.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Android</a:t>
            </a:r>
            <a:endParaRPr lang="en-US" dirty="0"/>
          </a:p>
        </p:txBody>
      </p:sp>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Versions</a:t>
            </a:r>
            <a:endParaRPr lang="en-US" dirty="0"/>
          </a:p>
        </p:txBody>
      </p:sp>
      <p:sp>
        <p:nvSpPr>
          <p:cNvPr id="3" name="Content Placeholder 2"/>
          <p:cNvSpPr>
            <a:spLocks noGrp="1"/>
          </p:cNvSpPr>
          <p:nvPr>
            <p:ph idx="1"/>
          </p:nvPr>
        </p:nvSpPr>
        <p:spPr/>
        <p:txBody>
          <a:bodyPr/>
          <a:lstStyle/>
          <a:p>
            <a:endParaRPr lang="en-US"/>
          </a:p>
        </p:txBody>
      </p:sp>
      <p:pic>
        <p:nvPicPr>
          <p:cNvPr id="16386" name="Picture 2"/>
          <p:cNvPicPr>
            <a:picLocks noChangeAspect="1" noChangeArrowheads="1"/>
          </p:cNvPicPr>
          <p:nvPr/>
        </p:nvPicPr>
        <p:blipFill>
          <a:blip r:embed="rId2" cstate="print"/>
          <a:srcRect/>
          <a:stretch>
            <a:fillRect/>
          </a:stretch>
        </p:blipFill>
        <p:spPr bwMode="auto">
          <a:xfrm>
            <a:off x="0" y="1600200"/>
            <a:ext cx="9151144" cy="5257800"/>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name</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0" y="2057400"/>
            <a:ext cx="9144000" cy="3539430"/>
          </a:xfrm>
          <a:prstGeom prst="rect">
            <a:avLst/>
          </a:prstGeom>
        </p:spPr>
        <p:txBody>
          <a:bodyPr wrap="square">
            <a:spAutoFit/>
          </a:bodyPr>
          <a:lstStyle/>
          <a:p>
            <a:r>
              <a:rPr lang="en-US" sz="3200" dirty="0" smtClean="0">
                <a:solidFill>
                  <a:schemeClr val="bg1"/>
                </a:solidFill>
              </a:rPr>
              <a:t>private static final String DATABASE_NAME = "</a:t>
            </a:r>
            <a:r>
              <a:rPr lang="en-US" sz="3200" dirty="0" err="1" smtClean="0">
                <a:solidFill>
                  <a:schemeClr val="bg1"/>
                </a:solidFill>
              </a:rPr>
              <a:t>JADB.db</a:t>
            </a:r>
            <a:r>
              <a:rPr lang="en-US" sz="3200" dirty="0" smtClean="0">
                <a:solidFill>
                  <a:schemeClr val="bg1"/>
                </a:solidFill>
              </a:rPr>
              <a:t>";</a:t>
            </a:r>
          </a:p>
          <a:p>
            <a:r>
              <a:rPr lang="en-US" sz="3200" dirty="0" smtClean="0">
                <a:solidFill>
                  <a:schemeClr val="bg1"/>
                </a:solidFill>
              </a:rPr>
              <a:t>private static final String DATABASE_TABLE = "</a:t>
            </a:r>
            <a:r>
              <a:rPr lang="en-US" sz="3200" dirty="0" err="1" smtClean="0">
                <a:solidFill>
                  <a:schemeClr val="bg1"/>
                </a:solidFill>
              </a:rPr>
              <a:t>myTable</a:t>
            </a:r>
            <a:r>
              <a:rPr lang="en-US" sz="3200" dirty="0" smtClean="0">
                <a:solidFill>
                  <a:schemeClr val="bg1"/>
                </a:solidFill>
              </a:rPr>
              <a:t>";</a:t>
            </a:r>
          </a:p>
          <a:p>
            <a:r>
              <a:rPr lang="en-US" sz="3200" dirty="0" smtClean="0">
                <a:solidFill>
                  <a:schemeClr val="bg1"/>
                </a:solidFill>
              </a:rPr>
              <a:t>private static final String DATABASE_CREATE = "create table "+DATABASE_TABLE+" (_id integer</a:t>
            </a:r>
          </a:p>
          <a:p>
            <a:r>
              <a:rPr lang="en-US" sz="3200" dirty="0" smtClean="0">
                <a:solidFill>
                  <a:schemeClr val="bg1"/>
                </a:solidFill>
              </a:rPr>
              <a:t>primary key </a:t>
            </a:r>
            <a:r>
              <a:rPr lang="en-US" sz="3200" dirty="0" err="1" smtClean="0">
                <a:solidFill>
                  <a:schemeClr val="bg1"/>
                </a:solidFill>
              </a:rPr>
              <a:t>autoincrement</a:t>
            </a:r>
            <a:r>
              <a:rPr lang="en-US" sz="3200" dirty="0" smtClean="0">
                <a:solidFill>
                  <a:schemeClr val="bg1"/>
                </a:solidFill>
              </a:rPr>
              <a:t>, col1 text not null);";</a:t>
            </a:r>
            <a:endParaRPr lang="en-US" sz="3200" dirty="0">
              <a:solidFill>
                <a:schemeClr val="bg1"/>
              </a:solidFill>
            </a:endParaRPr>
          </a:p>
        </p:txBody>
      </p:sp>
    </p:spTree>
  </p:cSld>
  <p:clrMapOvr>
    <a:masterClrMapping/>
  </p:clrMapOvr>
  <p:transition>
    <p:fade thruBlk="1"/>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a:t>
            </a:r>
            <a:r>
              <a:rPr lang="en-US" dirty="0" err="1" smtClean="0"/>
              <a:t>DataBase</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0" y="2133600"/>
            <a:ext cx="9144000" cy="3785652"/>
          </a:xfrm>
          <a:prstGeom prst="rect">
            <a:avLst/>
          </a:prstGeom>
        </p:spPr>
        <p:txBody>
          <a:bodyPr wrap="square">
            <a:spAutoFit/>
          </a:bodyPr>
          <a:lstStyle/>
          <a:p>
            <a:r>
              <a:rPr lang="en-US" sz="4000" dirty="0" err="1" smtClean="0">
                <a:solidFill>
                  <a:schemeClr val="bg1"/>
                </a:solidFill>
              </a:rPr>
              <a:t>SQLiteDatabase</a:t>
            </a:r>
            <a:r>
              <a:rPr lang="en-US" sz="4000" dirty="0" smtClean="0">
                <a:solidFill>
                  <a:schemeClr val="bg1"/>
                </a:solidFill>
              </a:rPr>
              <a:t> </a:t>
            </a:r>
            <a:r>
              <a:rPr lang="en-US" sz="4000" dirty="0" err="1" smtClean="0">
                <a:solidFill>
                  <a:schemeClr val="bg1"/>
                </a:solidFill>
              </a:rPr>
              <a:t>myDB</a:t>
            </a:r>
            <a:r>
              <a:rPr lang="en-US" sz="4000" dirty="0" smtClean="0">
                <a:solidFill>
                  <a:schemeClr val="bg1"/>
                </a:solidFill>
              </a:rPr>
              <a:t>;</a:t>
            </a:r>
          </a:p>
          <a:p>
            <a:r>
              <a:rPr lang="en-US" sz="4000" dirty="0" err="1" smtClean="0">
                <a:solidFill>
                  <a:schemeClr val="bg1"/>
                </a:solidFill>
              </a:rPr>
              <a:t>myDB</a:t>
            </a:r>
            <a:r>
              <a:rPr lang="en-US" sz="4000" dirty="0" smtClean="0">
                <a:solidFill>
                  <a:schemeClr val="bg1"/>
                </a:solidFill>
              </a:rPr>
              <a:t> = </a:t>
            </a:r>
            <a:r>
              <a:rPr lang="en-US" sz="4000" dirty="0" err="1" smtClean="0">
                <a:solidFill>
                  <a:srgbClr val="FF0000"/>
                </a:solidFill>
              </a:rPr>
              <a:t>openOrCreateDatabase</a:t>
            </a:r>
            <a:r>
              <a:rPr lang="en-US" sz="4000" dirty="0" smtClean="0">
                <a:solidFill>
                  <a:schemeClr val="bg1"/>
                </a:solidFill>
              </a:rPr>
              <a:t>(DATABASE_NAME, </a:t>
            </a:r>
            <a:r>
              <a:rPr lang="en-US" sz="4000" dirty="0" err="1" smtClean="0">
                <a:solidFill>
                  <a:schemeClr val="bg1"/>
                </a:solidFill>
              </a:rPr>
              <a:t>Context.MODE_PRIVATE</a:t>
            </a:r>
            <a:r>
              <a:rPr lang="en-US" sz="4000" dirty="0" smtClean="0">
                <a:solidFill>
                  <a:schemeClr val="bg1"/>
                </a:solidFill>
              </a:rPr>
              <a:t>, null);</a:t>
            </a:r>
          </a:p>
          <a:p>
            <a:r>
              <a:rPr lang="en-US" sz="4000" dirty="0" err="1" smtClean="0">
                <a:solidFill>
                  <a:schemeClr val="bg1"/>
                </a:solidFill>
              </a:rPr>
              <a:t>myDB.</a:t>
            </a:r>
            <a:r>
              <a:rPr lang="en-US" sz="4000" dirty="0" err="1" smtClean="0">
                <a:solidFill>
                  <a:srgbClr val="FF0000"/>
                </a:solidFill>
              </a:rPr>
              <a:t>execSQL</a:t>
            </a:r>
            <a:r>
              <a:rPr lang="en-US" sz="4000" dirty="0" smtClean="0">
                <a:solidFill>
                  <a:schemeClr val="bg1"/>
                </a:solidFill>
              </a:rPr>
              <a:t>(DATABASE_CREATE);</a:t>
            </a:r>
          </a:p>
          <a:p>
            <a:r>
              <a:rPr lang="en-US" sz="4000" dirty="0" err="1" smtClean="0">
                <a:solidFill>
                  <a:schemeClr val="bg1"/>
                </a:solidFill>
              </a:rPr>
              <a:t>myDB.close</a:t>
            </a:r>
            <a:r>
              <a:rPr lang="en-US" sz="4000" dirty="0" smtClean="0">
                <a:solidFill>
                  <a:schemeClr val="bg1"/>
                </a:solidFill>
              </a:rPr>
              <a:t>();</a:t>
            </a:r>
            <a:endParaRPr lang="en-US" sz="4000" dirty="0">
              <a:solidFill>
                <a:schemeClr val="bg1"/>
              </a:solidFill>
            </a:endParaRPr>
          </a:p>
        </p:txBody>
      </p:sp>
    </p:spTree>
  </p:cSld>
  <p:clrMapOvr>
    <a:masterClrMapping/>
  </p:clrMapOvr>
  <p:transition>
    <p:fade thruBlk="1"/>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Items to the </a:t>
            </a:r>
            <a:r>
              <a:rPr lang="en-US" dirty="0" err="1" smtClean="0"/>
              <a:t>DataBase</a:t>
            </a:r>
            <a:endParaRPr lang="en-US" dirty="0"/>
          </a:p>
        </p:txBody>
      </p:sp>
      <p:sp>
        <p:nvSpPr>
          <p:cNvPr id="4" name="Rectangle 3"/>
          <p:cNvSpPr/>
          <p:nvPr/>
        </p:nvSpPr>
        <p:spPr>
          <a:xfrm>
            <a:off x="0" y="1600200"/>
            <a:ext cx="9144000" cy="3539430"/>
          </a:xfrm>
          <a:prstGeom prst="rect">
            <a:avLst/>
          </a:prstGeom>
        </p:spPr>
        <p:txBody>
          <a:bodyPr wrap="square">
            <a:spAutoFit/>
          </a:bodyPr>
          <a:lstStyle/>
          <a:p>
            <a:r>
              <a:rPr lang="en-US" sz="3200" dirty="0" err="1" smtClean="0">
                <a:solidFill>
                  <a:schemeClr val="bg1"/>
                </a:solidFill>
              </a:rPr>
              <a:t>SQLiteDatabase</a:t>
            </a:r>
            <a:r>
              <a:rPr lang="en-US" sz="3200" dirty="0" smtClean="0">
                <a:solidFill>
                  <a:schemeClr val="bg1"/>
                </a:solidFill>
              </a:rPr>
              <a:t> </a:t>
            </a:r>
            <a:r>
              <a:rPr lang="en-US" sz="3200" dirty="0" err="1" smtClean="0">
                <a:solidFill>
                  <a:schemeClr val="bg1"/>
                </a:solidFill>
              </a:rPr>
              <a:t>myDB</a:t>
            </a:r>
            <a:r>
              <a:rPr lang="en-US" sz="3200" dirty="0" smtClean="0">
                <a:solidFill>
                  <a:schemeClr val="bg1"/>
                </a:solidFill>
              </a:rPr>
              <a:t>;</a:t>
            </a:r>
          </a:p>
          <a:p>
            <a:r>
              <a:rPr lang="en-US" sz="3200" dirty="0" err="1" smtClean="0">
                <a:solidFill>
                  <a:schemeClr val="bg1"/>
                </a:solidFill>
              </a:rPr>
              <a:t>myDB</a:t>
            </a:r>
            <a:r>
              <a:rPr lang="en-US" sz="3200" dirty="0" smtClean="0">
                <a:solidFill>
                  <a:schemeClr val="bg1"/>
                </a:solidFill>
              </a:rPr>
              <a:t> = </a:t>
            </a:r>
            <a:r>
              <a:rPr lang="en-US" sz="3200" dirty="0" err="1" smtClean="0">
                <a:solidFill>
                  <a:schemeClr val="bg1"/>
                </a:solidFill>
              </a:rPr>
              <a:t>openOrCreateDatabase</a:t>
            </a:r>
            <a:r>
              <a:rPr lang="en-US" sz="3200" dirty="0" smtClean="0">
                <a:solidFill>
                  <a:schemeClr val="bg1"/>
                </a:solidFill>
              </a:rPr>
              <a:t>(DATABASE_NAME, </a:t>
            </a:r>
            <a:r>
              <a:rPr lang="en-US" sz="3200" dirty="0" err="1" smtClean="0">
                <a:solidFill>
                  <a:schemeClr val="bg1"/>
                </a:solidFill>
              </a:rPr>
              <a:t>Context.MODE_PRIVATE</a:t>
            </a:r>
            <a:r>
              <a:rPr lang="en-US" sz="3200" dirty="0" smtClean="0">
                <a:solidFill>
                  <a:schemeClr val="bg1"/>
                </a:solidFill>
              </a:rPr>
              <a:t>, null);</a:t>
            </a:r>
          </a:p>
          <a:p>
            <a:r>
              <a:rPr lang="en-US" sz="3200" dirty="0" err="1" smtClean="0">
                <a:solidFill>
                  <a:srgbClr val="FF0000"/>
                </a:solidFill>
              </a:rPr>
              <a:t>ContentValues</a:t>
            </a:r>
            <a:r>
              <a:rPr lang="en-US" sz="3200" dirty="0" smtClean="0">
                <a:solidFill>
                  <a:schemeClr val="bg1"/>
                </a:solidFill>
              </a:rPr>
              <a:t> </a:t>
            </a:r>
            <a:r>
              <a:rPr lang="en-US" sz="3200" dirty="0" err="1" smtClean="0">
                <a:solidFill>
                  <a:schemeClr val="bg1"/>
                </a:solidFill>
              </a:rPr>
              <a:t>newRow</a:t>
            </a:r>
            <a:r>
              <a:rPr lang="en-US" sz="3200" dirty="0" smtClean="0">
                <a:solidFill>
                  <a:schemeClr val="bg1"/>
                </a:solidFill>
              </a:rPr>
              <a:t> = new </a:t>
            </a:r>
            <a:r>
              <a:rPr lang="en-US" sz="3200" dirty="0" err="1" smtClean="0">
                <a:solidFill>
                  <a:schemeClr val="bg1"/>
                </a:solidFill>
              </a:rPr>
              <a:t>ContentValues</a:t>
            </a:r>
            <a:r>
              <a:rPr lang="en-US" sz="3200" dirty="0" smtClean="0">
                <a:solidFill>
                  <a:schemeClr val="bg1"/>
                </a:solidFill>
              </a:rPr>
              <a:t>();</a:t>
            </a:r>
          </a:p>
          <a:p>
            <a:r>
              <a:rPr lang="en-US" sz="3200" dirty="0" err="1" smtClean="0">
                <a:solidFill>
                  <a:schemeClr val="bg1"/>
                </a:solidFill>
              </a:rPr>
              <a:t>newRow.put</a:t>
            </a:r>
            <a:r>
              <a:rPr lang="en-US" sz="3200" dirty="0" smtClean="0">
                <a:solidFill>
                  <a:schemeClr val="bg1"/>
                </a:solidFill>
              </a:rPr>
              <a:t>("col1", "ok");</a:t>
            </a:r>
          </a:p>
          <a:p>
            <a:r>
              <a:rPr lang="en-US" sz="3200" dirty="0" err="1" smtClean="0">
                <a:solidFill>
                  <a:schemeClr val="bg1"/>
                </a:solidFill>
              </a:rPr>
              <a:t>myDB.insert</a:t>
            </a:r>
            <a:r>
              <a:rPr lang="en-US" sz="3200" dirty="0" smtClean="0">
                <a:solidFill>
                  <a:schemeClr val="bg1"/>
                </a:solidFill>
              </a:rPr>
              <a:t>(DATABASE_TABLE, null, </a:t>
            </a:r>
            <a:r>
              <a:rPr lang="en-US" sz="3200" dirty="0" err="1" smtClean="0">
                <a:solidFill>
                  <a:schemeClr val="bg1"/>
                </a:solidFill>
              </a:rPr>
              <a:t>newRow</a:t>
            </a:r>
            <a:r>
              <a:rPr lang="en-US" sz="3200" dirty="0" smtClean="0">
                <a:solidFill>
                  <a:schemeClr val="bg1"/>
                </a:solidFill>
              </a:rPr>
              <a:t>);</a:t>
            </a:r>
          </a:p>
          <a:p>
            <a:r>
              <a:rPr lang="en-US" sz="3200" dirty="0" err="1" smtClean="0">
                <a:solidFill>
                  <a:schemeClr val="bg1"/>
                </a:solidFill>
              </a:rPr>
              <a:t>myDB.close</a:t>
            </a:r>
            <a:r>
              <a:rPr lang="en-US" sz="3200" dirty="0" smtClean="0">
                <a:solidFill>
                  <a:schemeClr val="bg1"/>
                </a:solidFill>
              </a:rPr>
              <a:t>();</a:t>
            </a:r>
            <a:endParaRPr lang="en-US" sz="3200" dirty="0">
              <a:solidFill>
                <a:schemeClr val="bg1"/>
              </a:solidFill>
            </a:endParaRPr>
          </a:p>
        </p:txBody>
      </p:sp>
    </p:spTree>
  </p:cSld>
  <p:clrMapOvr>
    <a:masterClrMapping/>
  </p:clrMapOvr>
  <p:transition>
    <p:fade thruBlk="1"/>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Counting Number of Row Entries</a:t>
            </a:r>
            <a:endParaRPr lang="en-US" dirty="0"/>
          </a:p>
        </p:txBody>
      </p:sp>
      <p:sp>
        <p:nvSpPr>
          <p:cNvPr id="4" name="Rectangle 3"/>
          <p:cNvSpPr/>
          <p:nvPr/>
        </p:nvSpPr>
        <p:spPr>
          <a:xfrm>
            <a:off x="0" y="1348800"/>
            <a:ext cx="9144000" cy="4031873"/>
          </a:xfrm>
          <a:prstGeom prst="rect">
            <a:avLst/>
          </a:prstGeom>
        </p:spPr>
        <p:txBody>
          <a:bodyPr wrap="square">
            <a:spAutoFit/>
          </a:bodyPr>
          <a:lstStyle/>
          <a:p>
            <a:r>
              <a:rPr lang="en-US" sz="3200" dirty="0" err="1" smtClean="0">
                <a:solidFill>
                  <a:schemeClr val="bg1"/>
                </a:solidFill>
              </a:rPr>
              <a:t>SQLiteDatabase</a:t>
            </a:r>
            <a:r>
              <a:rPr lang="en-US" sz="3200" dirty="0" smtClean="0">
                <a:solidFill>
                  <a:schemeClr val="bg1"/>
                </a:solidFill>
              </a:rPr>
              <a:t> </a:t>
            </a:r>
            <a:r>
              <a:rPr lang="en-US" sz="3200" dirty="0" err="1" smtClean="0">
                <a:solidFill>
                  <a:schemeClr val="bg1"/>
                </a:solidFill>
              </a:rPr>
              <a:t>myDB</a:t>
            </a:r>
            <a:r>
              <a:rPr lang="en-US" sz="3200" dirty="0" smtClean="0">
                <a:solidFill>
                  <a:schemeClr val="bg1"/>
                </a:solidFill>
              </a:rPr>
              <a:t>;</a:t>
            </a:r>
          </a:p>
          <a:p>
            <a:r>
              <a:rPr lang="en-US" sz="3200" dirty="0" err="1" smtClean="0">
                <a:solidFill>
                  <a:schemeClr val="bg1"/>
                </a:solidFill>
              </a:rPr>
              <a:t>myDB</a:t>
            </a:r>
            <a:r>
              <a:rPr lang="en-US" sz="3200" dirty="0" smtClean="0">
                <a:solidFill>
                  <a:schemeClr val="bg1"/>
                </a:solidFill>
              </a:rPr>
              <a:t> = </a:t>
            </a:r>
            <a:r>
              <a:rPr lang="en-US" sz="3200" dirty="0" err="1" smtClean="0">
                <a:solidFill>
                  <a:schemeClr val="bg1"/>
                </a:solidFill>
              </a:rPr>
              <a:t>openOrCreateDatabase</a:t>
            </a:r>
            <a:r>
              <a:rPr lang="en-US" sz="3200" dirty="0" smtClean="0">
                <a:solidFill>
                  <a:schemeClr val="bg1"/>
                </a:solidFill>
              </a:rPr>
              <a:t>(DATABASE_NAME, </a:t>
            </a:r>
            <a:r>
              <a:rPr lang="en-US" sz="3200" dirty="0" err="1" smtClean="0">
                <a:solidFill>
                  <a:schemeClr val="bg1"/>
                </a:solidFill>
              </a:rPr>
              <a:t>Context.MODE_PRIVATE</a:t>
            </a:r>
            <a:r>
              <a:rPr lang="en-US" sz="3200" dirty="0" smtClean="0">
                <a:solidFill>
                  <a:schemeClr val="bg1"/>
                </a:solidFill>
              </a:rPr>
              <a:t>, null);</a:t>
            </a:r>
          </a:p>
          <a:p>
            <a:r>
              <a:rPr lang="en-US" sz="3200" dirty="0" smtClean="0">
                <a:solidFill>
                  <a:schemeClr val="bg1"/>
                </a:solidFill>
              </a:rPr>
              <a:t>String[] </a:t>
            </a:r>
            <a:r>
              <a:rPr lang="en-US" sz="3200" dirty="0" err="1" smtClean="0">
                <a:solidFill>
                  <a:schemeClr val="bg1"/>
                </a:solidFill>
              </a:rPr>
              <a:t>resultColumns</a:t>
            </a:r>
            <a:r>
              <a:rPr lang="en-US" sz="3200" dirty="0" smtClean="0">
                <a:solidFill>
                  <a:schemeClr val="bg1"/>
                </a:solidFill>
              </a:rPr>
              <a:t> = new String[] {"_id", "col1"};</a:t>
            </a:r>
          </a:p>
          <a:p>
            <a:r>
              <a:rPr lang="en-US" sz="3200" dirty="0" smtClean="0">
                <a:solidFill>
                  <a:schemeClr val="bg1"/>
                </a:solidFill>
              </a:rPr>
              <a:t>Cursor </a:t>
            </a:r>
            <a:r>
              <a:rPr lang="en-US" sz="3200" dirty="0" err="1" smtClean="0">
                <a:solidFill>
                  <a:schemeClr val="bg1"/>
                </a:solidFill>
              </a:rPr>
              <a:t>allRows</a:t>
            </a:r>
            <a:r>
              <a:rPr lang="en-US" sz="3200" dirty="0" smtClean="0">
                <a:solidFill>
                  <a:schemeClr val="bg1"/>
                </a:solidFill>
              </a:rPr>
              <a:t> = </a:t>
            </a:r>
            <a:r>
              <a:rPr lang="en-US" sz="3200" dirty="0" err="1" smtClean="0">
                <a:solidFill>
                  <a:schemeClr val="bg1"/>
                </a:solidFill>
              </a:rPr>
              <a:t>myDB.query</a:t>
            </a:r>
            <a:r>
              <a:rPr lang="en-US" sz="3200" dirty="0" smtClean="0">
                <a:solidFill>
                  <a:schemeClr val="bg1"/>
                </a:solidFill>
              </a:rPr>
              <a:t>(DATABASE_TABLE, </a:t>
            </a:r>
            <a:r>
              <a:rPr lang="en-US" sz="3200" dirty="0" err="1" smtClean="0">
                <a:solidFill>
                  <a:schemeClr val="bg1"/>
                </a:solidFill>
              </a:rPr>
              <a:t>resultColumns</a:t>
            </a:r>
            <a:r>
              <a:rPr lang="en-US" sz="3200" dirty="0" smtClean="0">
                <a:solidFill>
                  <a:schemeClr val="bg1"/>
                </a:solidFill>
              </a:rPr>
              <a:t>, null, null, null, null, null, null);</a:t>
            </a:r>
          </a:p>
          <a:p>
            <a:r>
              <a:rPr lang="en-US" sz="3200" dirty="0" smtClean="0">
                <a:solidFill>
                  <a:schemeClr val="bg1"/>
                </a:solidFill>
              </a:rPr>
              <a:t>Integer c = </a:t>
            </a:r>
            <a:r>
              <a:rPr lang="en-US" sz="3200" dirty="0" err="1" smtClean="0">
                <a:solidFill>
                  <a:schemeClr val="bg1"/>
                </a:solidFill>
              </a:rPr>
              <a:t>allRows.getCount</a:t>
            </a:r>
            <a:r>
              <a:rPr lang="en-US" sz="3200" dirty="0" smtClean="0">
                <a:solidFill>
                  <a:schemeClr val="bg1"/>
                </a:solidFill>
              </a:rPr>
              <a:t>();</a:t>
            </a:r>
          </a:p>
          <a:p>
            <a:r>
              <a:rPr lang="en-US" sz="3200" dirty="0" err="1" smtClean="0">
                <a:solidFill>
                  <a:schemeClr val="bg1"/>
                </a:solidFill>
              </a:rPr>
              <a:t>myDB.close</a:t>
            </a:r>
            <a:r>
              <a:rPr lang="en-US" sz="3200" dirty="0" smtClean="0">
                <a:solidFill>
                  <a:schemeClr val="bg1"/>
                </a:solidFill>
              </a:rPr>
              <a:t>();</a:t>
            </a:r>
          </a:p>
        </p:txBody>
      </p:sp>
    </p:spTree>
  </p:cSld>
  <p:clrMapOvr>
    <a:masterClrMapping/>
  </p:clrMapOvr>
  <p:transition>
    <p:fade thruBlk="1"/>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smtClean="0"/>
              <a:t>query(</a:t>
            </a:r>
            <a:r>
              <a:rPr lang="en-US" b="1" dirty="0" smtClean="0">
                <a:hlinkClick r:id="rId2"/>
              </a:rPr>
              <a:t>String</a:t>
            </a:r>
            <a:r>
              <a:rPr lang="en-US" b="1" dirty="0" smtClean="0"/>
              <a:t> table, </a:t>
            </a:r>
            <a:r>
              <a:rPr lang="en-US" b="1" dirty="0" smtClean="0">
                <a:hlinkClick r:id="rId2"/>
              </a:rPr>
              <a:t>String</a:t>
            </a:r>
            <a:r>
              <a:rPr lang="en-US" b="1" dirty="0" smtClean="0"/>
              <a:t>[] columns, </a:t>
            </a:r>
            <a:r>
              <a:rPr lang="en-US" b="1" dirty="0" smtClean="0">
                <a:hlinkClick r:id="rId2"/>
              </a:rPr>
              <a:t>String</a:t>
            </a:r>
            <a:r>
              <a:rPr lang="en-US" b="1" dirty="0" smtClean="0"/>
              <a:t> selection, </a:t>
            </a:r>
            <a:r>
              <a:rPr lang="en-US" b="1" dirty="0" smtClean="0">
                <a:hlinkClick r:id="rId2"/>
              </a:rPr>
              <a:t>String</a:t>
            </a:r>
            <a:r>
              <a:rPr lang="en-US" b="1" dirty="0" smtClean="0"/>
              <a:t>[] </a:t>
            </a:r>
            <a:r>
              <a:rPr lang="en-US" b="1" dirty="0" err="1" smtClean="0"/>
              <a:t>selectionArgs</a:t>
            </a:r>
            <a:r>
              <a:rPr lang="en-US" b="1" dirty="0" smtClean="0"/>
              <a:t>, </a:t>
            </a:r>
            <a:r>
              <a:rPr lang="en-US" b="1" dirty="0" smtClean="0">
                <a:hlinkClick r:id="rId2"/>
              </a:rPr>
              <a:t>String</a:t>
            </a:r>
            <a:r>
              <a:rPr lang="en-US" b="1" dirty="0" smtClean="0"/>
              <a:t> </a:t>
            </a:r>
            <a:r>
              <a:rPr lang="en-US" b="1" dirty="0" err="1" smtClean="0"/>
              <a:t>groupBy</a:t>
            </a:r>
            <a:r>
              <a:rPr lang="en-US" b="1" dirty="0" smtClean="0"/>
              <a:t>, </a:t>
            </a:r>
            <a:r>
              <a:rPr lang="en-US" b="1" dirty="0" smtClean="0">
                <a:hlinkClick r:id="rId2"/>
              </a:rPr>
              <a:t>String</a:t>
            </a:r>
            <a:r>
              <a:rPr lang="en-US" b="1" dirty="0" smtClean="0"/>
              <a:t> having, </a:t>
            </a:r>
            <a:r>
              <a:rPr lang="en-US" b="1" dirty="0" smtClean="0">
                <a:hlinkClick r:id="rId2"/>
              </a:rPr>
              <a:t>String</a:t>
            </a:r>
            <a:r>
              <a:rPr lang="en-US" b="1" dirty="0" smtClean="0"/>
              <a:t> </a:t>
            </a:r>
            <a:r>
              <a:rPr lang="en-US" b="1" dirty="0" err="1" smtClean="0"/>
              <a:t>orderBy</a:t>
            </a:r>
            <a:r>
              <a:rPr lang="en-US" b="1" dirty="0" smtClean="0"/>
              <a:t>, </a:t>
            </a:r>
            <a:r>
              <a:rPr lang="en-US" b="1" dirty="0" smtClean="0">
                <a:hlinkClick r:id="rId2"/>
              </a:rPr>
              <a:t>String</a:t>
            </a:r>
            <a:r>
              <a:rPr lang="en-US" b="1" dirty="0" smtClean="0"/>
              <a:t> limit)</a:t>
            </a:r>
            <a:endParaRPr lang="en-US" dirty="0" smtClean="0"/>
          </a:p>
          <a:p>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 data from database</a:t>
            </a:r>
            <a:endParaRPr lang="en-US" dirty="0"/>
          </a:p>
        </p:txBody>
      </p:sp>
      <p:sp>
        <p:nvSpPr>
          <p:cNvPr id="4" name="Rectangle 3"/>
          <p:cNvSpPr/>
          <p:nvPr/>
        </p:nvSpPr>
        <p:spPr>
          <a:xfrm>
            <a:off x="0" y="1676400"/>
            <a:ext cx="9144000" cy="4401205"/>
          </a:xfrm>
          <a:prstGeom prst="rect">
            <a:avLst/>
          </a:prstGeom>
        </p:spPr>
        <p:txBody>
          <a:bodyPr wrap="square">
            <a:spAutoFit/>
          </a:bodyPr>
          <a:lstStyle/>
          <a:p>
            <a:r>
              <a:rPr lang="en-US" sz="2000" dirty="0" err="1" smtClean="0">
                <a:solidFill>
                  <a:schemeClr val="bg1"/>
                </a:solidFill>
              </a:rPr>
              <a:t>SQLiteDatabase</a:t>
            </a:r>
            <a:r>
              <a:rPr lang="en-US" sz="2000" dirty="0" smtClean="0">
                <a:solidFill>
                  <a:schemeClr val="bg1"/>
                </a:solidFill>
              </a:rPr>
              <a:t> </a:t>
            </a:r>
            <a:r>
              <a:rPr lang="en-US" sz="2000" dirty="0" err="1" smtClean="0">
                <a:solidFill>
                  <a:schemeClr val="bg1"/>
                </a:solidFill>
              </a:rPr>
              <a:t>myDB</a:t>
            </a:r>
            <a:r>
              <a:rPr lang="en-US" sz="2000" dirty="0" smtClean="0">
                <a:solidFill>
                  <a:schemeClr val="bg1"/>
                </a:solidFill>
              </a:rPr>
              <a:t>;</a:t>
            </a:r>
          </a:p>
          <a:p>
            <a:r>
              <a:rPr lang="en-US" sz="2000" dirty="0" err="1" smtClean="0">
                <a:solidFill>
                  <a:schemeClr val="bg1"/>
                </a:solidFill>
              </a:rPr>
              <a:t>myDB</a:t>
            </a:r>
            <a:r>
              <a:rPr lang="en-US" sz="2000" dirty="0" smtClean="0">
                <a:solidFill>
                  <a:schemeClr val="bg1"/>
                </a:solidFill>
              </a:rPr>
              <a:t> = </a:t>
            </a:r>
            <a:r>
              <a:rPr lang="en-US" sz="2000" dirty="0" err="1" smtClean="0">
                <a:solidFill>
                  <a:schemeClr val="bg1"/>
                </a:solidFill>
              </a:rPr>
              <a:t>openOrCreateDatabase</a:t>
            </a:r>
            <a:r>
              <a:rPr lang="en-US" sz="2000" dirty="0" smtClean="0">
                <a:solidFill>
                  <a:schemeClr val="bg1"/>
                </a:solidFill>
              </a:rPr>
              <a:t>(</a:t>
            </a:r>
            <a:r>
              <a:rPr lang="en-US" sz="2000" i="1" dirty="0" smtClean="0">
                <a:solidFill>
                  <a:schemeClr val="bg1"/>
                </a:solidFill>
              </a:rPr>
              <a:t>DATABASE_NAME, </a:t>
            </a:r>
            <a:r>
              <a:rPr lang="en-US" sz="2000" i="1" dirty="0" err="1" smtClean="0">
                <a:solidFill>
                  <a:schemeClr val="bg1"/>
                </a:solidFill>
              </a:rPr>
              <a:t>Context.MODE_PRIVATE</a:t>
            </a:r>
            <a:r>
              <a:rPr lang="en-US" sz="2000" i="1" dirty="0" smtClean="0">
                <a:solidFill>
                  <a:schemeClr val="bg1"/>
                </a:solidFill>
              </a:rPr>
              <a:t>, </a:t>
            </a:r>
            <a:r>
              <a:rPr lang="en-US" sz="2000" b="1" i="1" dirty="0" smtClean="0">
                <a:solidFill>
                  <a:schemeClr val="bg1"/>
                </a:solidFill>
              </a:rPr>
              <a:t>null);</a:t>
            </a:r>
          </a:p>
          <a:p>
            <a:r>
              <a:rPr lang="en-US" sz="2000" dirty="0" smtClean="0">
                <a:solidFill>
                  <a:schemeClr val="bg1"/>
                </a:solidFill>
              </a:rPr>
              <a:t>String[] </a:t>
            </a:r>
            <a:r>
              <a:rPr lang="en-US" sz="2000" dirty="0" err="1" smtClean="0">
                <a:solidFill>
                  <a:schemeClr val="bg1"/>
                </a:solidFill>
              </a:rPr>
              <a:t>cresult</a:t>
            </a:r>
            <a:r>
              <a:rPr lang="en-US" sz="2000" dirty="0" smtClean="0">
                <a:solidFill>
                  <a:schemeClr val="bg1"/>
                </a:solidFill>
              </a:rPr>
              <a:t> = </a:t>
            </a:r>
            <a:r>
              <a:rPr lang="en-US" sz="2000" b="1" dirty="0" smtClean="0">
                <a:solidFill>
                  <a:schemeClr val="bg1"/>
                </a:solidFill>
              </a:rPr>
              <a:t>new String[] {"_id", "col1"};</a:t>
            </a:r>
          </a:p>
          <a:p>
            <a:r>
              <a:rPr lang="en-US" sz="2000" dirty="0" smtClean="0">
                <a:solidFill>
                  <a:schemeClr val="bg1"/>
                </a:solidFill>
              </a:rPr>
              <a:t>Cursor </a:t>
            </a:r>
            <a:r>
              <a:rPr lang="en-US" sz="2000" dirty="0" err="1" smtClean="0">
                <a:solidFill>
                  <a:schemeClr val="bg1"/>
                </a:solidFill>
              </a:rPr>
              <a:t>allRows</a:t>
            </a:r>
            <a:r>
              <a:rPr lang="en-US" sz="2000" dirty="0" smtClean="0">
                <a:solidFill>
                  <a:schemeClr val="bg1"/>
                </a:solidFill>
              </a:rPr>
              <a:t> = </a:t>
            </a:r>
            <a:r>
              <a:rPr lang="en-US" sz="2000" dirty="0" err="1" smtClean="0">
                <a:solidFill>
                  <a:schemeClr val="bg1"/>
                </a:solidFill>
              </a:rPr>
              <a:t>myDB.query</a:t>
            </a:r>
            <a:r>
              <a:rPr lang="en-US" sz="2000" dirty="0" smtClean="0">
                <a:solidFill>
                  <a:schemeClr val="bg1"/>
                </a:solidFill>
              </a:rPr>
              <a:t>(</a:t>
            </a:r>
            <a:r>
              <a:rPr lang="en-US" sz="2000" i="1" dirty="0" smtClean="0">
                <a:solidFill>
                  <a:schemeClr val="bg1"/>
                </a:solidFill>
              </a:rPr>
              <a:t>DATABASE_TABLE, </a:t>
            </a:r>
            <a:r>
              <a:rPr lang="en-US" sz="2000" i="1" dirty="0" err="1" smtClean="0">
                <a:solidFill>
                  <a:schemeClr val="bg1"/>
                </a:solidFill>
              </a:rPr>
              <a:t>cresult</a:t>
            </a:r>
            <a:r>
              <a:rPr lang="en-US" sz="2000" i="1" dirty="0" smtClean="0">
                <a:solidFill>
                  <a:schemeClr val="bg1"/>
                </a:solidFill>
              </a:rPr>
              <a:t>, </a:t>
            </a:r>
            <a:r>
              <a:rPr lang="en-US" sz="2000" b="1" i="1" dirty="0" smtClean="0">
                <a:solidFill>
                  <a:schemeClr val="bg1"/>
                </a:solidFill>
              </a:rPr>
              <a:t>null, null, null, null, null, null);</a:t>
            </a:r>
          </a:p>
          <a:p>
            <a:r>
              <a:rPr lang="en-US" sz="2000" dirty="0" smtClean="0">
                <a:solidFill>
                  <a:schemeClr val="bg1"/>
                </a:solidFill>
              </a:rPr>
              <a:t>String res = "RESULT IS:";</a:t>
            </a:r>
          </a:p>
          <a:p>
            <a:endParaRPr lang="en-US" sz="2000" dirty="0" smtClean="0">
              <a:solidFill>
                <a:schemeClr val="bg1"/>
              </a:solidFill>
            </a:endParaRPr>
          </a:p>
          <a:p>
            <a:r>
              <a:rPr lang="en-US" sz="2000" dirty="0" smtClean="0">
                <a:solidFill>
                  <a:schemeClr val="bg1"/>
                </a:solidFill>
              </a:rPr>
              <a:t>Integer </a:t>
            </a:r>
            <a:r>
              <a:rPr lang="en-US" sz="2000" dirty="0" err="1" smtClean="0">
                <a:solidFill>
                  <a:schemeClr val="bg1"/>
                </a:solidFill>
              </a:rPr>
              <a:t>cindex</a:t>
            </a:r>
            <a:r>
              <a:rPr lang="en-US" sz="2000" dirty="0" smtClean="0">
                <a:solidFill>
                  <a:schemeClr val="bg1"/>
                </a:solidFill>
              </a:rPr>
              <a:t>=</a:t>
            </a:r>
            <a:r>
              <a:rPr lang="en-US" sz="2000" dirty="0" err="1" smtClean="0">
                <a:solidFill>
                  <a:schemeClr val="bg1"/>
                </a:solidFill>
              </a:rPr>
              <a:t>allRows.getColumnIndex</a:t>
            </a:r>
            <a:r>
              <a:rPr lang="en-US" sz="2000" dirty="0" smtClean="0">
                <a:solidFill>
                  <a:schemeClr val="bg1"/>
                </a:solidFill>
              </a:rPr>
              <a:t>("col1");</a:t>
            </a:r>
          </a:p>
          <a:p>
            <a:r>
              <a:rPr lang="en-US" sz="2000" b="1" dirty="0" smtClean="0">
                <a:solidFill>
                  <a:schemeClr val="bg1"/>
                </a:solidFill>
              </a:rPr>
              <a:t>if(</a:t>
            </a:r>
            <a:r>
              <a:rPr lang="en-US" sz="2000" b="1" dirty="0" err="1" smtClean="0">
                <a:solidFill>
                  <a:schemeClr val="bg1"/>
                </a:solidFill>
              </a:rPr>
              <a:t>allRows.moveToFirst</a:t>
            </a:r>
            <a:r>
              <a:rPr lang="en-US" sz="2000" b="1" dirty="0" smtClean="0">
                <a:solidFill>
                  <a:schemeClr val="bg1"/>
                </a:solidFill>
              </a:rPr>
              <a:t>()) //checks if data is empty</a:t>
            </a:r>
          </a:p>
          <a:p>
            <a:r>
              <a:rPr lang="en-US" sz="2000" b="1" dirty="0" smtClean="0">
                <a:solidFill>
                  <a:schemeClr val="bg1"/>
                </a:solidFill>
              </a:rPr>
              <a:t>do{</a:t>
            </a:r>
          </a:p>
          <a:p>
            <a:r>
              <a:rPr lang="en-US" sz="2000" dirty="0" smtClean="0">
                <a:solidFill>
                  <a:schemeClr val="bg1"/>
                </a:solidFill>
              </a:rPr>
              <a:t>res+=</a:t>
            </a:r>
            <a:r>
              <a:rPr lang="en-US" sz="2000" dirty="0" err="1" smtClean="0">
                <a:solidFill>
                  <a:schemeClr val="bg1"/>
                </a:solidFill>
              </a:rPr>
              <a:t>allRows.getString</a:t>
            </a:r>
            <a:r>
              <a:rPr lang="en-US" sz="2000" dirty="0" smtClean="0">
                <a:solidFill>
                  <a:schemeClr val="bg1"/>
                </a:solidFill>
              </a:rPr>
              <a:t>(</a:t>
            </a:r>
            <a:r>
              <a:rPr lang="en-US" sz="2000" dirty="0" err="1" smtClean="0">
                <a:solidFill>
                  <a:schemeClr val="bg1"/>
                </a:solidFill>
              </a:rPr>
              <a:t>cindex</a:t>
            </a:r>
            <a:r>
              <a:rPr lang="en-US" sz="2000" dirty="0" smtClean="0">
                <a:solidFill>
                  <a:schemeClr val="bg1"/>
                </a:solidFill>
              </a:rPr>
              <a:t>)+"-&gt;"+</a:t>
            </a:r>
            <a:r>
              <a:rPr lang="en-US" sz="2000" dirty="0" err="1" smtClean="0">
                <a:solidFill>
                  <a:schemeClr val="bg1"/>
                </a:solidFill>
              </a:rPr>
              <a:t>allRows.getPosition</a:t>
            </a:r>
            <a:r>
              <a:rPr lang="en-US" sz="2000" dirty="0" smtClean="0">
                <a:solidFill>
                  <a:schemeClr val="bg1"/>
                </a:solidFill>
              </a:rPr>
              <a:t>()+"-";</a:t>
            </a:r>
          </a:p>
          <a:p>
            <a:endParaRPr lang="en-US" sz="2000" dirty="0" smtClean="0">
              <a:solidFill>
                <a:schemeClr val="bg1"/>
              </a:solidFill>
            </a:endParaRPr>
          </a:p>
          <a:p>
            <a:r>
              <a:rPr lang="en-US" sz="2000" dirty="0" smtClean="0">
                <a:solidFill>
                  <a:schemeClr val="bg1"/>
                </a:solidFill>
              </a:rPr>
              <a:t>}</a:t>
            </a:r>
            <a:r>
              <a:rPr lang="en-US" sz="2000" b="1" dirty="0" smtClean="0">
                <a:solidFill>
                  <a:schemeClr val="bg1"/>
                </a:solidFill>
              </a:rPr>
              <a:t>while(</a:t>
            </a:r>
            <a:r>
              <a:rPr lang="en-US" sz="2000" b="1" dirty="0" err="1" smtClean="0">
                <a:solidFill>
                  <a:schemeClr val="bg1"/>
                </a:solidFill>
              </a:rPr>
              <a:t>allRows.moveToNext</a:t>
            </a:r>
            <a:r>
              <a:rPr lang="en-US" sz="2000" b="1" dirty="0" smtClean="0">
                <a:solidFill>
                  <a:schemeClr val="bg1"/>
                </a:solidFill>
              </a:rPr>
              <a:t>());</a:t>
            </a:r>
          </a:p>
          <a:p>
            <a:endParaRPr lang="en-US" sz="2000" dirty="0" smtClean="0">
              <a:solidFill>
                <a:schemeClr val="bg1"/>
              </a:solidFill>
            </a:endParaRPr>
          </a:p>
          <a:p>
            <a:r>
              <a:rPr lang="en-US" sz="2000" dirty="0" err="1" smtClean="0">
                <a:solidFill>
                  <a:schemeClr val="bg1"/>
                </a:solidFill>
              </a:rPr>
              <a:t>myDB.close</a:t>
            </a:r>
            <a:r>
              <a:rPr lang="en-US" sz="2000" dirty="0" smtClean="0">
                <a:solidFill>
                  <a:schemeClr val="bg1"/>
                </a:solidFill>
              </a:rPr>
              <a:t>();</a:t>
            </a:r>
            <a:endParaRPr lang="en-US" sz="2000" dirty="0">
              <a:solidFill>
                <a:schemeClr val="bg1"/>
              </a:solidFill>
            </a:endParaRPr>
          </a:p>
        </p:txBody>
      </p:sp>
    </p:spTree>
  </p:cSld>
  <p:clrMapOvr>
    <a:masterClrMapping/>
  </p:clrMapOvr>
  <p:transition>
    <p:fade thruBlk="1"/>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a Database item</a:t>
            </a:r>
            <a:endParaRPr lang="en-US" dirty="0"/>
          </a:p>
        </p:txBody>
      </p:sp>
      <p:sp>
        <p:nvSpPr>
          <p:cNvPr id="3" name="Content Placeholder 2"/>
          <p:cNvSpPr>
            <a:spLocks noGrp="1"/>
          </p:cNvSpPr>
          <p:nvPr>
            <p:ph idx="1"/>
          </p:nvPr>
        </p:nvSpPr>
        <p:spPr/>
        <p:txBody>
          <a:bodyPr/>
          <a:lstStyle/>
          <a:p>
            <a:r>
              <a:rPr lang="en-US" dirty="0" err="1" smtClean="0"/>
              <a:t>SQLiteDatabase</a:t>
            </a:r>
            <a:r>
              <a:rPr lang="en-US" dirty="0" smtClean="0"/>
              <a:t> </a:t>
            </a:r>
            <a:r>
              <a:rPr lang="en-US" dirty="0" err="1" smtClean="0"/>
              <a:t>myDB</a:t>
            </a:r>
            <a:r>
              <a:rPr lang="en-US" dirty="0" smtClean="0"/>
              <a:t>;</a:t>
            </a:r>
          </a:p>
          <a:p>
            <a:r>
              <a:rPr lang="en-US" dirty="0" err="1" smtClean="0"/>
              <a:t>myDB</a:t>
            </a:r>
            <a:r>
              <a:rPr lang="en-US" dirty="0" smtClean="0"/>
              <a:t> = </a:t>
            </a:r>
            <a:r>
              <a:rPr lang="en-US" dirty="0" err="1" smtClean="0"/>
              <a:t>openOrCreateDatabase</a:t>
            </a:r>
            <a:r>
              <a:rPr lang="en-US" dirty="0" smtClean="0"/>
              <a:t>(</a:t>
            </a:r>
            <a:r>
              <a:rPr lang="en-US" i="1" dirty="0" smtClean="0"/>
              <a:t>DATABASE_NAME, </a:t>
            </a:r>
            <a:r>
              <a:rPr lang="en-US" i="1" dirty="0" err="1" smtClean="0"/>
              <a:t>Context.MODE_PRIVATE</a:t>
            </a:r>
            <a:r>
              <a:rPr lang="en-US" i="1" dirty="0" smtClean="0"/>
              <a:t>, </a:t>
            </a:r>
            <a:r>
              <a:rPr lang="en-US" b="1" i="1" dirty="0" smtClean="0"/>
              <a:t>null);</a:t>
            </a:r>
          </a:p>
          <a:p>
            <a:r>
              <a:rPr lang="en-US" dirty="0" smtClean="0"/>
              <a:t>String[] </a:t>
            </a:r>
            <a:r>
              <a:rPr lang="en-US" dirty="0" err="1" smtClean="0"/>
              <a:t>cresult</a:t>
            </a:r>
            <a:r>
              <a:rPr lang="en-US" dirty="0" smtClean="0"/>
              <a:t> = </a:t>
            </a:r>
            <a:r>
              <a:rPr lang="en-US" b="1" dirty="0" smtClean="0"/>
              <a:t>new String[] {"_id", "col1"};</a:t>
            </a:r>
          </a:p>
          <a:p>
            <a:r>
              <a:rPr lang="en-US" dirty="0" smtClean="0"/>
              <a:t>Cursor </a:t>
            </a:r>
            <a:r>
              <a:rPr lang="en-US" dirty="0" err="1" smtClean="0"/>
              <a:t>allRows</a:t>
            </a:r>
            <a:r>
              <a:rPr lang="en-US" dirty="0" smtClean="0"/>
              <a:t> = </a:t>
            </a:r>
            <a:r>
              <a:rPr lang="en-US" dirty="0" err="1" smtClean="0"/>
              <a:t>myDB.query</a:t>
            </a:r>
            <a:r>
              <a:rPr lang="en-US" dirty="0" smtClean="0"/>
              <a:t>(</a:t>
            </a:r>
            <a:r>
              <a:rPr lang="en-US" i="1" dirty="0" smtClean="0"/>
              <a:t>DATABASE_TABLE, </a:t>
            </a:r>
            <a:r>
              <a:rPr lang="en-US" i="1" dirty="0" err="1" smtClean="0"/>
              <a:t>cresult</a:t>
            </a:r>
            <a:r>
              <a:rPr lang="en-US" i="1" dirty="0" smtClean="0"/>
              <a:t>, </a:t>
            </a:r>
            <a:r>
              <a:rPr lang="en-US" b="1" i="1" dirty="0" smtClean="0"/>
              <a:t>null, null, null, null, null, null);</a:t>
            </a:r>
          </a:p>
          <a:p>
            <a:r>
              <a:rPr lang="en-US" dirty="0" err="1" smtClean="0"/>
              <a:t>myDB.delete</a:t>
            </a:r>
            <a:r>
              <a:rPr lang="en-US" dirty="0" smtClean="0"/>
              <a:t>(</a:t>
            </a:r>
            <a:r>
              <a:rPr lang="en-US" i="1" dirty="0" smtClean="0"/>
              <a:t>DATABASE_TABLE, "_id=1",</a:t>
            </a:r>
            <a:r>
              <a:rPr lang="en-US" b="1" i="1" dirty="0" smtClean="0"/>
              <a:t>null);</a:t>
            </a:r>
          </a:p>
          <a:p>
            <a:r>
              <a:rPr lang="en-US" b="1" dirty="0" err="1" smtClean="0"/>
              <a:t>int</a:t>
            </a:r>
            <a:r>
              <a:rPr lang="en-US" b="1" dirty="0" smtClean="0"/>
              <a:t> c = </a:t>
            </a:r>
            <a:r>
              <a:rPr lang="en-US" b="1" dirty="0" err="1" smtClean="0"/>
              <a:t>allRows.getCount</a:t>
            </a:r>
            <a:r>
              <a:rPr lang="en-US" b="1" dirty="0" smtClean="0"/>
              <a:t>();</a:t>
            </a:r>
          </a:p>
          <a:p>
            <a:r>
              <a:rPr lang="en-US" dirty="0" err="1" smtClean="0"/>
              <a:t>myDB.close</a:t>
            </a:r>
            <a:r>
              <a:rPr lang="en-US" dirty="0" smtClean="0"/>
              <a:t>();</a:t>
            </a:r>
            <a:endParaRPr lang="en-US" dirty="0"/>
          </a:p>
        </p:txBody>
      </p:sp>
    </p:spTree>
  </p:cSld>
  <p:clrMapOvr>
    <a:masterClrMapping/>
  </p:clrMapOvr>
  <p:transition>
    <p:fade thruBlk="1"/>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item on Database</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SQLiteDatabase</a:t>
            </a:r>
            <a:r>
              <a:rPr lang="en-US" dirty="0" smtClean="0"/>
              <a:t> </a:t>
            </a:r>
            <a:r>
              <a:rPr lang="en-US" dirty="0" err="1" smtClean="0"/>
              <a:t>myDB</a:t>
            </a:r>
            <a:r>
              <a:rPr lang="en-US" dirty="0" smtClean="0"/>
              <a:t>;</a:t>
            </a:r>
          </a:p>
          <a:p>
            <a:r>
              <a:rPr lang="en-US" dirty="0" err="1" smtClean="0"/>
              <a:t>myDB</a:t>
            </a:r>
            <a:r>
              <a:rPr lang="en-US" dirty="0" smtClean="0"/>
              <a:t> = </a:t>
            </a:r>
            <a:r>
              <a:rPr lang="en-US" dirty="0" err="1" smtClean="0"/>
              <a:t>openOrCreateDatabase</a:t>
            </a:r>
            <a:r>
              <a:rPr lang="en-US" dirty="0" smtClean="0"/>
              <a:t>(</a:t>
            </a:r>
            <a:r>
              <a:rPr lang="en-US" i="1" dirty="0" smtClean="0"/>
              <a:t>DATABASE_NAME, </a:t>
            </a:r>
            <a:r>
              <a:rPr lang="en-US" i="1" dirty="0" err="1" smtClean="0"/>
              <a:t>Context.MODE_PRIVATE</a:t>
            </a:r>
            <a:r>
              <a:rPr lang="en-US" i="1" dirty="0" smtClean="0"/>
              <a:t>, </a:t>
            </a:r>
            <a:r>
              <a:rPr lang="en-US" b="1" i="1" dirty="0" smtClean="0"/>
              <a:t>null);</a:t>
            </a:r>
          </a:p>
          <a:p>
            <a:r>
              <a:rPr lang="en-US" dirty="0" smtClean="0"/>
              <a:t>String[] </a:t>
            </a:r>
            <a:r>
              <a:rPr lang="en-US" dirty="0" err="1" smtClean="0"/>
              <a:t>cresult</a:t>
            </a:r>
            <a:r>
              <a:rPr lang="en-US" dirty="0" smtClean="0"/>
              <a:t> = </a:t>
            </a:r>
            <a:r>
              <a:rPr lang="en-US" b="1" dirty="0" smtClean="0"/>
              <a:t>new String[] {"_id", "col1"};</a:t>
            </a:r>
          </a:p>
          <a:p>
            <a:r>
              <a:rPr lang="en-US" dirty="0" smtClean="0"/>
              <a:t>Cursor </a:t>
            </a:r>
            <a:r>
              <a:rPr lang="en-US" dirty="0" err="1" smtClean="0"/>
              <a:t>allRows</a:t>
            </a:r>
            <a:r>
              <a:rPr lang="en-US" dirty="0" smtClean="0"/>
              <a:t> = </a:t>
            </a:r>
            <a:r>
              <a:rPr lang="en-US" dirty="0" err="1" smtClean="0"/>
              <a:t>myDB.query</a:t>
            </a:r>
            <a:r>
              <a:rPr lang="en-US" dirty="0" smtClean="0"/>
              <a:t>(</a:t>
            </a:r>
            <a:r>
              <a:rPr lang="en-US" i="1" dirty="0" smtClean="0"/>
              <a:t>DATABASE_TABLE, </a:t>
            </a:r>
            <a:r>
              <a:rPr lang="en-US" i="1" dirty="0" err="1" smtClean="0"/>
              <a:t>cresult</a:t>
            </a:r>
            <a:r>
              <a:rPr lang="en-US" i="1" dirty="0" smtClean="0"/>
              <a:t>, </a:t>
            </a:r>
            <a:r>
              <a:rPr lang="en-US" b="1" i="1" dirty="0" smtClean="0"/>
              <a:t>null, null, null, null, null, null);</a:t>
            </a:r>
          </a:p>
          <a:p>
            <a:r>
              <a:rPr lang="en-US" dirty="0" err="1" smtClean="0"/>
              <a:t>ContentValues</a:t>
            </a:r>
            <a:r>
              <a:rPr lang="en-US" dirty="0" smtClean="0"/>
              <a:t> </a:t>
            </a:r>
            <a:r>
              <a:rPr lang="en-US" dirty="0" err="1" smtClean="0"/>
              <a:t>newrow</a:t>
            </a:r>
            <a:r>
              <a:rPr lang="en-US" dirty="0" smtClean="0"/>
              <a:t>=</a:t>
            </a:r>
            <a:r>
              <a:rPr lang="en-US" b="1" dirty="0" smtClean="0"/>
              <a:t>new </a:t>
            </a:r>
            <a:r>
              <a:rPr lang="en-US" b="1" dirty="0" err="1" smtClean="0"/>
              <a:t>ContentValues</a:t>
            </a:r>
            <a:r>
              <a:rPr lang="en-US" b="1" dirty="0" smtClean="0"/>
              <a:t>();</a:t>
            </a:r>
          </a:p>
          <a:p>
            <a:r>
              <a:rPr lang="en-US" dirty="0" err="1" smtClean="0"/>
              <a:t>newrow.put</a:t>
            </a:r>
            <a:r>
              <a:rPr lang="en-US" dirty="0" smtClean="0"/>
              <a:t>("col1","changed");</a:t>
            </a:r>
          </a:p>
          <a:p>
            <a:r>
              <a:rPr lang="en-US" dirty="0" err="1" smtClean="0"/>
              <a:t>myDB.update</a:t>
            </a:r>
            <a:r>
              <a:rPr lang="en-US" dirty="0" smtClean="0"/>
              <a:t>(</a:t>
            </a:r>
            <a:r>
              <a:rPr lang="en-US" i="1" dirty="0" err="1" smtClean="0"/>
              <a:t>DATABASE_TABLE,newrow,</a:t>
            </a:r>
            <a:r>
              <a:rPr lang="en-US" b="1" i="1" dirty="0" err="1" smtClean="0"/>
              <a:t>null,null</a:t>
            </a:r>
            <a:r>
              <a:rPr lang="en-US" b="1" i="1" dirty="0" smtClean="0"/>
              <a:t>);</a:t>
            </a:r>
          </a:p>
          <a:p>
            <a:r>
              <a:rPr lang="en-US" b="1" dirty="0" err="1" smtClean="0"/>
              <a:t>int</a:t>
            </a:r>
            <a:r>
              <a:rPr lang="en-US" b="1" dirty="0" smtClean="0"/>
              <a:t> c = </a:t>
            </a:r>
            <a:r>
              <a:rPr lang="en-US" b="1" dirty="0" err="1" smtClean="0"/>
              <a:t>allRows.getCount</a:t>
            </a:r>
            <a:r>
              <a:rPr lang="en-US" b="1" dirty="0" smtClean="0"/>
              <a:t>();</a:t>
            </a:r>
            <a:endParaRPr lang="en-US" dirty="0" smtClean="0"/>
          </a:p>
          <a:p>
            <a:r>
              <a:rPr lang="en-US" dirty="0" err="1" smtClean="0"/>
              <a:t>myDB.close</a:t>
            </a:r>
            <a:r>
              <a:rPr lang="en-US" dirty="0" smtClean="0"/>
              <a:t>();</a:t>
            </a:r>
            <a:endParaRPr lang="en-US" dirty="0"/>
          </a:p>
        </p:txBody>
      </p:sp>
    </p:spTree>
  </p:cSld>
  <p:clrMapOvr>
    <a:masterClrMapping/>
  </p:clrMapOvr>
  <p:transition>
    <p:fade thruBlk="1"/>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You can use standard query</a:t>
            </a:r>
            <a:endParaRPr lang="en-US" dirty="0"/>
          </a:p>
        </p:txBody>
      </p:sp>
      <p:sp>
        <p:nvSpPr>
          <p:cNvPr id="3" name="Content Placeholder 2"/>
          <p:cNvSpPr>
            <a:spLocks noGrp="1"/>
          </p:cNvSpPr>
          <p:nvPr>
            <p:ph idx="1"/>
          </p:nvPr>
        </p:nvSpPr>
        <p:spPr/>
        <p:txBody>
          <a:bodyPr/>
          <a:lstStyle/>
          <a:p>
            <a:r>
              <a:rPr lang="en-US" dirty="0" err="1" smtClean="0"/>
              <a:t>myDB.rawQuery</a:t>
            </a:r>
            <a:r>
              <a:rPr lang="en-US" dirty="0" smtClean="0"/>
              <a:t>(</a:t>
            </a:r>
            <a:r>
              <a:rPr lang="en-US" dirty="0" err="1" smtClean="0"/>
              <a:t>sql</a:t>
            </a:r>
            <a:r>
              <a:rPr lang="en-US" dirty="0" smtClean="0"/>
              <a:t>);</a:t>
            </a:r>
          </a:p>
          <a:p>
            <a:pPr lvl="1"/>
            <a:r>
              <a:rPr lang="en-US" smtClean="0"/>
              <a:t>Still returns a Cursor </a:t>
            </a:r>
          </a:p>
          <a:p>
            <a:pPr lvl="1">
              <a:buNone/>
            </a:pPr>
            <a:endParaRPr lang="en-US" dirty="0" smtClean="0"/>
          </a:p>
          <a:p>
            <a:r>
              <a:rPr lang="en-US" dirty="0" err="1" smtClean="0"/>
              <a:t>myDB.execSQL</a:t>
            </a:r>
            <a:r>
              <a:rPr lang="en-US" dirty="0" smtClean="0"/>
              <a:t>(</a:t>
            </a:r>
            <a:r>
              <a:rPr lang="en-US" dirty="0" err="1" smtClean="0"/>
              <a:t>sql</a:t>
            </a:r>
            <a:r>
              <a:rPr lang="en-US" dirty="0" smtClean="0"/>
              <a:t>)</a:t>
            </a:r>
          </a:p>
        </p:txBody>
      </p:sp>
    </p:spTree>
  </p:cSld>
  <p:clrMapOvr>
    <a:masterClrMapping/>
  </p:clrMapOvr>
  <p:transition>
    <p:fade thruBlk="1"/>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Lesson 9</a:t>
            </a:r>
            <a:endParaRPr lang="en-US" dirty="0"/>
          </a:p>
        </p:txBody>
      </p:sp>
      <p:sp>
        <p:nvSpPr>
          <p:cNvPr id="3" name="Subtitle 2"/>
          <p:cNvSpPr>
            <a:spLocks noGrp="1"/>
          </p:cNvSpPr>
          <p:nvPr>
            <p:ph type="subTitle" idx="1"/>
          </p:nvPr>
        </p:nvSpPr>
        <p:spPr/>
        <p:txBody>
          <a:bodyPr/>
          <a:lstStyle/>
          <a:p>
            <a:r>
              <a:rPr lang="en-US" dirty="0" smtClean="0"/>
              <a:t>XML Layouts</a:t>
            </a:r>
            <a:endParaRPr lang="en-US" dirty="0"/>
          </a:p>
        </p:txBody>
      </p:sp>
    </p:spTree>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Android</a:t>
            </a:r>
            <a:endParaRPr lang="en-US" dirty="0"/>
          </a:p>
        </p:txBody>
      </p:sp>
      <p:sp>
        <p:nvSpPr>
          <p:cNvPr id="3" name="Content Placeholder 2"/>
          <p:cNvSpPr>
            <a:spLocks noGrp="1"/>
          </p:cNvSpPr>
          <p:nvPr>
            <p:ph idx="1"/>
          </p:nvPr>
        </p:nvSpPr>
        <p:spPr/>
        <p:txBody>
          <a:bodyPr>
            <a:normAutofit fontScale="70000" lnSpcReduction="20000"/>
          </a:bodyPr>
          <a:lstStyle/>
          <a:p>
            <a:r>
              <a:rPr lang="en-US" b="1" dirty="0"/>
              <a:t>Software stack for mobile device (Operating system(0.S),</a:t>
            </a:r>
          </a:p>
          <a:p>
            <a:r>
              <a:rPr lang="en-US" b="1" dirty="0"/>
              <a:t>Middleware, and key application)</a:t>
            </a:r>
          </a:p>
          <a:p>
            <a:r>
              <a:rPr lang="en-US" dirty="0"/>
              <a:t>• </a:t>
            </a:r>
            <a:r>
              <a:rPr lang="en-US" b="1" dirty="0"/>
              <a:t>Android O.S based on </a:t>
            </a:r>
            <a:r>
              <a:rPr lang="en-US" b="1" dirty="0" err="1"/>
              <a:t>linux</a:t>
            </a:r>
            <a:r>
              <a:rPr lang="en-US" b="1" dirty="0"/>
              <a:t> kernel and world’s best selling</a:t>
            </a:r>
          </a:p>
          <a:p>
            <a:r>
              <a:rPr lang="en-US" dirty="0"/>
              <a:t>• </a:t>
            </a:r>
            <a:r>
              <a:rPr lang="en-US" b="1" dirty="0"/>
              <a:t>Large Community of Developers writing application(“apps”)</a:t>
            </a:r>
          </a:p>
          <a:p>
            <a:r>
              <a:rPr lang="en-US" dirty="0"/>
              <a:t>• </a:t>
            </a:r>
            <a:r>
              <a:rPr lang="en-US" b="1" dirty="0"/>
              <a:t>The Android open-source software stack consists of Java</a:t>
            </a:r>
          </a:p>
          <a:p>
            <a:r>
              <a:rPr lang="en-US" b="1" dirty="0"/>
              <a:t>applications running on a Java-based,</a:t>
            </a:r>
          </a:p>
          <a:p>
            <a:r>
              <a:rPr lang="en-US" b="1" dirty="0"/>
              <a:t>object-oriented application framework</a:t>
            </a:r>
          </a:p>
          <a:p>
            <a:r>
              <a:rPr lang="en-US" dirty="0"/>
              <a:t>• </a:t>
            </a:r>
            <a:r>
              <a:rPr lang="en-US" b="1" dirty="0"/>
              <a:t>each version is developed under a code name based on</a:t>
            </a:r>
          </a:p>
          <a:p>
            <a:r>
              <a:rPr lang="en-US" b="1" dirty="0"/>
              <a:t>a dessert item. The code names are in alphabetical order, as</a:t>
            </a:r>
          </a:p>
          <a:p>
            <a:r>
              <a:rPr lang="en-US" b="1" dirty="0"/>
              <a:t>seen by Cupcake, Donut, </a:t>
            </a:r>
            <a:r>
              <a:rPr lang="en-US" b="1" dirty="0" err="1"/>
              <a:t>Eclair</a:t>
            </a:r>
            <a:r>
              <a:rPr lang="en-US" b="1" dirty="0"/>
              <a:t>, </a:t>
            </a:r>
            <a:r>
              <a:rPr lang="en-US" b="1" dirty="0" err="1"/>
              <a:t>Froyo</a:t>
            </a:r>
            <a:r>
              <a:rPr lang="en-US" b="1" dirty="0"/>
              <a:t>, Gingerbread,</a:t>
            </a:r>
          </a:p>
          <a:p>
            <a:r>
              <a:rPr lang="en-US" b="1" dirty="0" smtClean="0"/>
              <a:t>Honeycomb… </a:t>
            </a:r>
            <a:r>
              <a:rPr lang="en-US" b="1" dirty="0" err="1" smtClean="0"/>
              <a:t>JellyBean</a:t>
            </a:r>
            <a:r>
              <a:rPr lang="en-US" b="1" dirty="0" smtClean="0"/>
              <a:t>.</a:t>
            </a:r>
            <a:endParaRPr lang="en-US" b="1" dirty="0"/>
          </a:p>
          <a:p>
            <a:r>
              <a:rPr lang="en-US" dirty="0"/>
              <a:t>• </a:t>
            </a:r>
            <a:r>
              <a:rPr lang="en-US" b="1" dirty="0"/>
              <a:t>“cheap and easy” is a benefit, it’s with mobile development. The</a:t>
            </a:r>
          </a:p>
          <a:p>
            <a:r>
              <a:rPr lang="en-US" b="1" dirty="0"/>
              <a:t>Android SDK and tools are freely available on the Android</a:t>
            </a:r>
          </a:p>
          <a:p>
            <a:r>
              <a:rPr lang="en-US" b="1" dirty="0"/>
              <a:t>developer website, </a:t>
            </a:r>
            <a:r>
              <a:rPr lang="en-US" u="sng" dirty="0">
                <a:solidFill>
                  <a:schemeClr val="accent1"/>
                </a:solidFill>
              </a:rPr>
              <a:t>http://developer.android.com</a:t>
            </a:r>
          </a:p>
        </p:txBody>
      </p:sp>
    </p:spTree>
  </p:cSld>
  <p:clrMapOvr>
    <a:masterClrMapping/>
  </p:clrMapOvr>
  <p:transition>
    <p:fade thruBlk="1"/>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LinearLayout</a:t>
            </a:r>
            <a:endParaRPr lang="en-US" dirty="0"/>
          </a:p>
        </p:txBody>
      </p:sp>
      <p:sp>
        <p:nvSpPr>
          <p:cNvPr id="3" name="Content Placeholder 2"/>
          <p:cNvSpPr>
            <a:spLocks noGrp="1"/>
          </p:cNvSpPr>
          <p:nvPr>
            <p:ph idx="1"/>
          </p:nvPr>
        </p:nvSpPr>
        <p:spPr/>
        <p:txBody>
          <a:bodyPr/>
          <a:lstStyle/>
          <a:p>
            <a:r>
              <a:rPr lang="en-US" b="1" dirty="0" err="1" smtClean="0"/>
              <a:t>LinearLayout</a:t>
            </a:r>
            <a:r>
              <a:rPr lang="en-US" b="1" dirty="0" smtClean="0"/>
              <a:t>: when the order of arrangements of widgets/views of the layout needs to be horizontal or vertical manner, the</a:t>
            </a:r>
          </a:p>
          <a:p>
            <a:r>
              <a:rPr lang="en-US" dirty="0" err="1" smtClean="0"/>
              <a:t>LinearLayout</a:t>
            </a:r>
            <a:r>
              <a:rPr lang="en-US" dirty="0" smtClean="0"/>
              <a:t> widget comes in handy. The direction of arrangement can be set to horizontal or vertical, default being horizontal.</a:t>
            </a:r>
            <a:endParaRPr lang="en-US" dirty="0"/>
          </a:p>
        </p:txBody>
      </p:sp>
    </p:spTree>
  </p:cSld>
  <p:clrMapOvr>
    <a:masterClrMapping/>
  </p:clrMapOvr>
  <p:transition>
    <p:fade thruBlk="1"/>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LinearLayout</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0" y="0"/>
            <a:ext cx="7772400" cy="6815712"/>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cstate="print"/>
          <a:srcRect/>
          <a:stretch>
            <a:fillRect/>
          </a:stretch>
        </p:blipFill>
        <p:spPr bwMode="auto">
          <a:xfrm>
            <a:off x="5682574" y="1828800"/>
            <a:ext cx="3461426" cy="4800600"/>
          </a:xfrm>
          <a:prstGeom prst="rect">
            <a:avLst/>
          </a:prstGeom>
          <a:noFill/>
          <a:ln w="9525">
            <a:no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TableLayout</a:t>
            </a:r>
            <a:endParaRPr lang="en-US" dirty="0"/>
          </a:p>
        </p:txBody>
      </p:sp>
      <p:sp>
        <p:nvSpPr>
          <p:cNvPr id="3" name="Content Placeholder 2"/>
          <p:cNvSpPr>
            <a:spLocks noGrp="1"/>
          </p:cNvSpPr>
          <p:nvPr>
            <p:ph idx="1"/>
          </p:nvPr>
        </p:nvSpPr>
        <p:spPr/>
        <p:txBody>
          <a:bodyPr>
            <a:normAutofit/>
          </a:bodyPr>
          <a:lstStyle/>
          <a:p>
            <a:r>
              <a:rPr lang="en-US" dirty="0" smtClean="0"/>
              <a:t>As the name suggests, this layout object is used when the layout has widgets/views that need to be arranged into rows and columns. </a:t>
            </a:r>
          </a:p>
          <a:p>
            <a:r>
              <a:rPr lang="en-US" dirty="0" smtClean="0"/>
              <a:t>This is similar to html tables. The cells can span columns. The </a:t>
            </a:r>
            <a:r>
              <a:rPr lang="en-US" dirty="0" err="1" smtClean="0"/>
              <a:t>TableLayout</a:t>
            </a:r>
            <a:r>
              <a:rPr lang="en-US" dirty="0" smtClean="0"/>
              <a:t> do not display its border. </a:t>
            </a:r>
          </a:p>
          <a:p>
            <a:r>
              <a:rPr lang="en-US" dirty="0" smtClean="0"/>
              <a:t>The columns can be made to shrink and stretch by setting the respective properties. </a:t>
            </a:r>
            <a:r>
              <a:rPr lang="en-US" dirty="0" err="1" smtClean="0"/>
              <a:t>TableRow</a:t>
            </a:r>
            <a:r>
              <a:rPr lang="en-US" dirty="0" smtClean="0"/>
              <a:t> is another helper widget which should be used in conjunction with the </a:t>
            </a:r>
            <a:r>
              <a:rPr lang="en-US" dirty="0" err="1" smtClean="0"/>
              <a:t>TableLayout</a:t>
            </a:r>
            <a:r>
              <a:rPr lang="en-US" dirty="0" smtClean="0"/>
              <a:t>.</a:t>
            </a:r>
            <a:endParaRPr lang="en-US" dirty="0"/>
          </a:p>
        </p:txBody>
      </p:sp>
    </p:spTree>
  </p:cSld>
  <p:clrMapOvr>
    <a:masterClrMapping/>
  </p:clrMapOvr>
  <p:transition>
    <p:fade thruBlk="1"/>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TableLayout</a:t>
            </a:r>
            <a:endParaRPr lang="en-US" dirty="0"/>
          </a:p>
        </p:txBody>
      </p:sp>
      <p:sp>
        <p:nvSpPr>
          <p:cNvPr id="3" name="Content Placeholder 2"/>
          <p:cNvSpPr>
            <a:spLocks noGrp="1"/>
          </p:cNvSpPr>
          <p:nvPr>
            <p:ph idx="1"/>
          </p:nvPr>
        </p:nvSpPr>
        <p:spPr/>
        <p:txBody>
          <a:bodyPr/>
          <a:lstStyle/>
          <a:p>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cstate="print"/>
          <a:srcRect/>
          <a:stretch>
            <a:fillRect/>
          </a:stretch>
        </p:blipFill>
        <p:spPr bwMode="auto">
          <a:xfrm>
            <a:off x="6172200" y="838200"/>
            <a:ext cx="2971800" cy="3429000"/>
          </a:xfrm>
          <a:prstGeom prst="rect">
            <a:avLst/>
          </a:prstGeom>
          <a:noFill/>
          <a:ln w="9525">
            <a:no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RelativeLayout</a:t>
            </a:r>
            <a:endParaRPr lang="en-US" dirty="0"/>
          </a:p>
        </p:txBody>
      </p:sp>
      <p:sp>
        <p:nvSpPr>
          <p:cNvPr id="3" name="Content Placeholder 2"/>
          <p:cNvSpPr>
            <a:spLocks noGrp="1"/>
          </p:cNvSpPr>
          <p:nvPr>
            <p:ph idx="1"/>
          </p:nvPr>
        </p:nvSpPr>
        <p:spPr/>
        <p:txBody>
          <a:bodyPr/>
          <a:lstStyle/>
          <a:p>
            <a:r>
              <a:rPr lang="en-US" dirty="0" smtClean="0"/>
              <a:t>when the position of each of the widgets/view is in relative/dependent to each other, then a relative layout is used.</a:t>
            </a:r>
          </a:p>
          <a:p>
            <a:r>
              <a:rPr lang="en-US" dirty="0" smtClean="0"/>
              <a:t>That is for example, when a layout is needed such that it has a text view just to the left of an Edit Textbox, and a button just below the </a:t>
            </a:r>
            <a:r>
              <a:rPr lang="en-US" dirty="0" err="1" smtClean="0"/>
              <a:t>EditText</a:t>
            </a:r>
            <a:r>
              <a:rPr lang="en-US" dirty="0" smtClean="0"/>
              <a:t>. The relation between the views are taken care in one iteration, hence if view B’s position is dependent on view A’s position, view A must come first in the layout.</a:t>
            </a:r>
            <a:endParaRPr lang="en-US" dirty="0"/>
          </a:p>
        </p:txBody>
      </p:sp>
    </p:spTree>
  </p:cSld>
  <p:clrMapOvr>
    <a:masterClrMapping/>
  </p:clrMapOvr>
  <p:transition>
    <p:fade thruBlk="1"/>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RelativeLayout</a:t>
            </a:r>
            <a:endParaRPr lang="en-US" dirty="0"/>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cstate="print"/>
          <a:srcRect/>
          <a:stretch>
            <a:fillRect/>
          </a:stretch>
        </p:blipFill>
        <p:spPr bwMode="auto">
          <a:xfrm>
            <a:off x="0" y="-1"/>
            <a:ext cx="9144000" cy="6830217"/>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cstate="print"/>
          <a:srcRect/>
          <a:stretch>
            <a:fillRect/>
          </a:stretch>
        </p:blipFill>
        <p:spPr bwMode="auto">
          <a:xfrm>
            <a:off x="6781800" y="1219200"/>
            <a:ext cx="2514600" cy="3657599"/>
          </a:xfrm>
          <a:prstGeom prst="rect">
            <a:avLst/>
          </a:prstGeom>
          <a:noFill/>
          <a:ln w="9525">
            <a:no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FrameLayout</a:t>
            </a:r>
            <a:endParaRPr lang="en-US" dirty="0"/>
          </a:p>
        </p:txBody>
      </p:sp>
      <p:sp>
        <p:nvSpPr>
          <p:cNvPr id="3" name="Content Placeholder 2"/>
          <p:cNvSpPr>
            <a:spLocks noGrp="1"/>
          </p:cNvSpPr>
          <p:nvPr>
            <p:ph idx="1"/>
          </p:nvPr>
        </p:nvSpPr>
        <p:spPr/>
        <p:txBody>
          <a:bodyPr/>
          <a:lstStyle/>
          <a:p>
            <a:r>
              <a:rPr lang="en-US" dirty="0" smtClean="0"/>
              <a:t>This is a very simple layout which is used to hold a section of the screen blank, for displaying an item or group of items at run time. </a:t>
            </a:r>
          </a:p>
          <a:p>
            <a:r>
              <a:rPr lang="en-US" dirty="0" smtClean="0"/>
              <a:t>All the elements added in the </a:t>
            </a:r>
            <a:r>
              <a:rPr lang="en-US" dirty="0" err="1" smtClean="0"/>
              <a:t>framelayout</a:t>
            </a:r>
            <a:r>
              <a:rPr lang="en-US" dirty="0" smtClean="0"/>
              <a:t> will be added to the top left of the screen.</a:t>
            </a:r>
          </a:p>
          <a:p>
            <a:endParaRPr lang="en-US" dirty="0"/>
          </a:p>
        </p:txBody>
      </p:sp>
    </p:spTree>
  </p:cSld>
  <p:clrMapOvr>
    <a:masterClrMapping/>
  </p:clrMapOvr>
  <p:transition>
    <p:fade thruBlk="1"/>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FrameLayout</a:t>
            </a:r>
            <a:endParaRPr lang="en-US" dirty="0"/>
          </a:p>
        </p:txBody>
      </p:sp>
      <p:sp>
        <p:nvSpPr>
          <p:cNvPr id="3" name="Content Placeholder 2"/>
          <p:cNvSpPr>
            <a:spLocks noGrp="1"/>
          </p:cNvSpPr>
          <p:nvPr>
            <p:ph idx="1"/>
          </p:nvPr>
        </p:nvSpPr>
        <p:spPr/>
        <p:txBody>
          <a:bodyPr/>
          <a:lstStyle/>
          <a:p>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0" y="-1"/>
            <a:ext cx="8077200" cy="6823121"/>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cstate="print"/>
          <a:srcRect/>
          <a:stretch>
            <a:fillRect/>
          </a:stretch>
        </p:blipFill>
        <p:spPr bwMode="auto">
          <a:xfrm>
            <a:off x="7010401" y="2285999"/>
            <a:ext cx="2133600" cy="2862903"/>
          </a:xfrm>
          <a:prstGeom prst="rect">
            <a:avLst/>
          </a:prstGeom>
          <a:noFill/>
          <a:ln w="9525">
            <a:no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ListView</a:t>
            </a:r>
            <a:endParaRPr lang="en-US" dirty="0"/>
          </a:p>
        </p:txBody>
      </p:sp>
      <p:sp>
        <p:nvSpPr>
          <p:cNvPr id="3" name="Content Placeholder 2"/>
          <p:cNvSpPr>
            <a:spLocks noGrp="1"/>
          </p:cNvSpPr>
          <p:nvPr>
            <p:ph idx="1"/>
          </p:nvPr>
        </p:nvSpPr>
        <p:spPr/>
        <p:txBody>
          <a:bodyPr>
            <a:normAutofit lnSpcReduction="10000"/>
          </a:bodyPr>
          <a:lstStyle/>
          <a:p>
            <a:r>
              <a:rPr lang="en-US" dirty="0" smtClean="0"/>
              <a:t>used to display list of items in a vertically scrolling list. </a:t>
            </a:r>
          </a:p>
          <a:p>
            <a:r>
              <a:rPr lang="en-US" dirty="0" err="1" smtClean="0"/>
              <a:t>ListView</a:t>
            </a:r>
            <a:r>
              <a:rPr lang="en-US" dirty="0" smtClean="0"/>
              <a:t> has many optimizations that are important for large lists.</a:t>
            </a:r>
          </a:p>
          <a:p>
            <a:r>
              <a:rPr lang="en-US" dirty="0" err="1" smtClean="0"/>
              <a:t>ScrollView</a:t>
            </a:r>
            <a:r>
              <a:rPr lang="en-US" dirty="0" smtClean="0"/>
              <a:t> is used for vertically scrolling in which an infinite amount of space is given to the container to hold all the elements of the view. </a:t>
            </a:r>
          </a:p>
          <a:p>
            <a:r>
              <a:rPr lang="en-US" dirty="0" smtClean="0"/>
              <a:t>A </a:t>
            </a:r>
            <a:r>
              <a:rPr lang="en-US" dirty="0" err="1" smtClean="0"/>
              <a:t>ScrollView</a:t>
            </a:r>
            <a:r>
              <a:rPr lang="en-US" dirty="0" smtClean="0"/>
              <a:t> should have one child which has the elements to be scrolled. </a:t>
            </a:r>
          </a:p>
          <a:p>
            <a:r>
              <a:rPr lang="en-US" dirty="0" smtClean="0"/>
              <a:t>A </a:t>
            </a:r>
            <a:r>
              <a:rPr lang="en-US" dirty="0" err="1" smtClean="0"/>
              <a:t>ScrollView</a:t>
            </a:r>
            <a:r>
              <a:rPr lang="en-US" dirty="0" smtClean="0"/>
              <a:t> cannot be used in conjunction with a </a:t>
            </a:r>
            <a:r>
              <a:rPr lang="en-US" dirty="0" err="1" smtClean="0"/>
              <a:t>ListView</a:t>
            </a:r>
            <a:r>
              <a:rPr lang="en-US" dirty="0" smtClean="0"/>
              <a:t> since the list views optimizations will be nullified in effect.</a:t>
            </a:r>
            <a:endParaRPr lang="en-US" dirty="0"/>
          </a:p>
        </p:txBody>
      </p:sp>
    </p:spTree>
  </p:cSld>
  <p:clrMapOvr>
    <a:masterClrMapping/>
  </p:clrMapOvr>
  <p:transition>
    <p:fade thruBlk="1"/>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ListView</a:t>
            </a:r>
            <a:endParaRPr lang="en-US" dirty="0"/>
          </a:p>
        </p:txBody>
      </p:sp>
      <p:sp>
        <p:nvSpPr>
          <p:cNvPr id="3" name="Content Placeholder 2"/>
          <p:cNvSpPr>
            <a:spLocks noGrp="1"/>
          </p:cNvSpPr>
          <p:nvPr>
            <p:ph idx="1"/>
          </p:nvPr>
        </p:nvSpPr>
        <p:spPr/>
        <p:txBody>
          <a:bodyPr/>
          <a:lstStyle/>
          <a:p>
            <a:endParaRPr lang="en-US" dirty="0"/>
          </a:p>
        </p:txBody>
      </p:sp>
      <p:pic>
        <p:nvPicPr>
          <p:cNvPr id="12290" name="Picture 2"/>
          <p:cNvPicPr>
            <a:picLocks noChangeAspect="1" noChangeArrowheads="1"/>
          </p:cNvPicPr>
          <p:nvPr/>
        </p:nvPicPr>
        <p:blipFill>
          <a:blip r:embed="rId2" cstate="print"/>
          <a:srcRect/>
          <a:stretch>
            <a:fillRect/>
          </a:stretch>
        </p:blipFill>
        <p:spPr bwMode="auto">
          <a:xfrm>
            <a:off x="0" y="0"/>
            <a:ext cx="9144000" cy="6784335"/>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cstate="print"/>
          <a:srcRect/>
          <a:stretch>
            <a:fillRect/>
          </a:stretch>
        </p:blipFill>
        <p:spPr bwMode="auto">
          <a:xfrm>
            <a:off x="5238750" y="1600200"/>
            <a:ext cx="3905250" cy="3581400"/>
          </a:xfrm>
          <a:prstGeom prst="rect">
            <a:avLst/>
          </a:prstGeom>
          <a:noFill/>
          <a:ln w="9525">
            <a:no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Android Do?</a:t>
            </a:r>
            <a:endParaRPr lang="en-US" dirty="0"/>
          </a:p>
        </p:txBody>
      </p:sp>
      <p:sp>
        <p:nvSpPr>
          <p:cNvPr id="3" name="Content Placeholder 2"/>
          <p:cNvSpPr>
            <a:spLocks noGrp="1"/>
          </p:cNvSpPr>
          <p:nvPr>
            <p:ph idx="1"/>
          </p:nvPr>
        </p:nvSpPr>
        <p:spPr/>
        <p:txBody>
          <a:bodyPr>
            <a:normAutofit fontScale="62500" lnSpcReduction="20000"/>
          </a:bodyPr>
          <a:lstStyle/>
          <a:p>
            <a:r>
              <a:rPr lang="en-US" dirty="0"/>
              <a:t>• </a:t>
            </a:r>
            <a:r>
              <a:rPr lang="en-US" b="1" dirty="0"/>
              <a:t>highly customizable and therefore can be altered to fit your</a:t>
            </a:r>
          </a:p>
          <a:p>
            <a:r>
              <a:rPr lang="en-US" b="1" dirty="0"/>
              <a:t>tastes and needs.</a:t>
            </a:r>
          </a:p>
          <a:p>
            <a:r>
              <a:rPr lang="en-US" dirty="0"/>
              <a:t>• </a:t>
            </a:r>
            <a:r>
              <a:rPr lang="en-US" b="1" dirty="0"/>
              <a:t>Android is the fact that it automatically backs up your</a:t>
            </a:r>
          </a:p>
          <a:p>
            <a:r>
              <a:rPr lang="en-US" b="1" dirty="0"/>
              <a:t>contacts for you.</a:t>
            </a:r>
          </a:p>
          <a:p>
            <a:r>
              <a:rPr lang="en-US" b="1" dirty="0"/>
              <a:t>FEATURES</a:t>
            </a:r>
          </a:p>
          <a:p>
            <a:r>
              <a:rPr lang="en-US" dirty="0"/>
              <a:t>• </a:t>
            </a:r>
            <a:r>
              <a:rPr lang="en-US" b="1" dirty="0"/>
              <a:t>Application framework enabling reuse and replacement of components</a:t>
            </a:r>
          </a:p>
          <a:p>
            <a:r>
              <a:rPr lang="en-US" dirty="0"/>
              <a:t>• </a:t>
            </a:r>
            <a:r>
              <a:rPr lang="en-US" b="1" dirty="0" err="1"/>
              <a:t>Dalvik</a:t>
            </a:r>
            <a:r>
              <a:rPr lang="en-US" b="1" dirty="0"/>
              <a:t> virtual machine optimized for mobile devices</a:t>
            </a:r>
          </a:p>
          <a:p>
            <a:r>
              <a:rPr lang="en-US" dirty="0"/>
              <a:t>• </a:t>
            </a:r>
            <a:r>
              <a:rPr lang="en-US" b="1" dirty="0"/>
              <a:t>Integrated browser based on the open source </a:t>
            </a:r>
            <a:r>
              <a:rPr lang="en-US" b="1" dirty="0" err="1"/>
              <a:t>WebKit</a:t>
            </a:r>
            <a:r>
              <a:rPr lang="en-US" b="1" dirty="0"/>
              <a:t> engine</a:t>
            </a:r>
          </a:p>
          <a:p>
            <a:r>
              <a:rPr lang="en-US" dirty="0"/>
              <a:t>• </a:t>
            </a:r>
            <a:r>
              <a:rPr lang="en-US" b="1" dirty="0"/>
              <a:t>Optimized graphics powered by a custom 2D graphics library; 3D graphics</a:t>
            </a:r>
          </a:p>
          <a:p>
            <a:r>
              <a:rPr lang="en-US" b="1" dirty="0"/>
              <a:t>based on the OpenGL ES 1.0 specification (hardware acceleration optional)</a:t>
            </a:r>
          </a:p>
          <a:p>
            <a:r>
              <a:rPr lang="en-US" dirty="0"/>
              <a:t>• </a:t>
            </a:r>
            <a:r>
              <a:rPr lang="en-US" b="1" dirty="0" err="1"/>
              <a:t>SQLite</a:t>
            </a:r>
            <a:r>
              <a:rPr lang="en-US" b="1" dirty="0"/>
              <a:t> for structured data storage</a:t>
            </a:r>
          </a:p>
          <a:p>
            <a:r>
              <a:rPr lang="en-US" dirty="0"/>
              <a:t>• </a:t>
            </a:r>
            <a:r>
              <a:rPr lang="en-US" b="1" dirty="0"/>
              <a:t>Media support for common audio, video, and still image formats (MPEG4,</a:t>
            </a:r>
          </a:p>
          <a:p>
            <a:r>
              <a:rPr lang="en-US" b="1" dirty="0"/>
              <a:t>H.264, MP3, AAC, AMR, JPG, PNG, GIF</a:t>
            </a:r>
            <a:r>
              <a:rPr lang="en-US" b="1" dirty="0" smtClean="0"/>
              <a:t>)</a:t>
            </a:r>
          </a:p>
          <a:p>
            <a:r>
              <a:rPr lang="en-US" b="1" dirty="0" smtClean="0"/>
              <a:t>New Features</a:t>
            </a:r>
          </a:p>
          <a:p>
            <a:pPr lvl="1"/>
            <a:r>
              <a:rPr lang="en-US" b="1" dirty="0" smtClean="0"/>
              <a:t>Sensor Fusion   --- Gear API</a:t>
            </a:r>
          </a:p>
          <a:p>
            <a:pPr lvl="1"/>
            <a:r>
              <a:rPr lang="en-US" b="1" dirty="0" smtClean="0"/>
              <a:t>Android Bean (NFC tech.)</a:t>
            </a:r>
          </a:p>
          <a:p>
            <a:pPr lvl="1"/>
            <a:endParaRPr lang="en-US" dirty="0"/>
          </a:p>
        </p:txBody>
      </p:sp>
    </p:spTree>
  </p:cSld>
  <p:clrMapOvr>
    <a:masterClrMapping/>
  </p:clrMapOvr>
  <p:transition>
    <p:fade thruBlk="1"/>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Lesson 10</a:t>
            </a:r>
            <a:endParaRPr lang="en-US" dirty="0"/>
          </a:p>
        </p:txBody>
      </p:sp>
      <p:sp>
        <p:nvSpPr>
          <p:cNvPr id="3" name="Subtitle 2"/>
          <p:cNvSpPr>
            <a:spLocks noGrp="1"/>
          </p:cNvSpPr>
          <p:nvPr>
            <p:ph type="subTitle" idx="1"/>
          </p:nvPr>
        </p:nvSpPr>
        <p:spPr/>
        <p:txBody>
          <a:bodyPr/>
          <a:lstStyle/>
          <a:p>
            <a:r>
              <a:rPr lang="en-US" dirty="0" smtClean="0"/>
              <a:t>Services and Backgrounds</a:t>
            </a:r>
            <a:endParaRPr lang="en-US" dirty="0"/>
          </a:p>
        </p:txBody>
      </p:sp>
    </p:spTree>
  </p:cSld>
  <p:clrMapOvr>
    <a:masterClrMapping/>
  </p:clrMapOvr>
  <p:transition>
    <p:fade thruBlk="1"/>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
        <p:nvSpPr>
          <p:cNvPr id="3" name="Content Placeholder 2"/>
          <p:cNvSpPr>
            <a:spLocks noGrp="1"/>
          </p:cNvSpPr>
          <p:nvPr>
            <p:ph idx="1"/>
          </p:nvPr>
        </p:nvSpPr>
        <p:spPr/>
        <p:txBody>
          <a:bodyPr/>
          <a:lstStyle/>
          <a:p>
            <a:r>
              <a:rPr lang="en-US" dirty="0" smtClean="0"/>
              <a:t>Threads that are called for an activity that run on the background</a:t>
            </a:r>
          </a:p>
          <a:p>
            <a:r>
              <a:rPr lang="en-US" dirty="0" smtClean="0"/>
              <a:t>Two Types:</a:t>
            </a:r>
          </a:p>
          <a:p>
            <a:pPr lvl="1"/>
            <a:r>
              <a:rPr lang="en-US" dirty="0" smtClean="0"/>
              <a:t>Unbound = Threads that run indefinitely</a:t>
            </a:r>
          </a:p>
          <a:p>
            <a:pPr lvl="1"/>
            <a:r>
              <a:rPr lang="en-US" dirty="0" smtClean="0"/>
              <a:t>Bounded = Run for the lifespan of the calling activity</a:t>
            </a:r>
          </a:p>
          <a:p>
            <a:pPr lvl="1">
              <a:buNone/>
            </a:pPr>
            <a:r>
              <a:rPr lang="en-US" dirty="0" smtClean="0"/>
              <a:t> </a:t>
            </a:r>
            <a:endParaRPr lang="en-US" dirty="0"/>
          </a:p>
        </p:txBody>
      </p:sp>
    </p:spTree>
  </p:cSld>
  <p:clrMapOvr>
    <a:masterClrMapping/>
  </p:clrMapOvr>
  <p:transition>
    <p:fade thruBlk="1"/>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Starting a Service</a:t>
            </a:r>
            <a:endParaRPr lang="en-US" dirty="0"/>
          </a:p>
        </p:txBody>
      </p:sp>
      <p:sp>
        <p:nvSpPr>
          <p:cNvPr id="3" name="Content Placeholder 2"/>
          <p:cNvSpPr>
            <a:spLocks noGrp="1"/>
          </p:cNvSpPr>
          <p:nvPr>
            <p:ph idx="1"/>
          </p:nvPr>
        </p:nvSpPr>
        <p:spPr>
          <a:xfrm>
            <a:off x="0" y="1600200"/>
            <a:ext cx="4572000" cy="5257800"/>
          </a:xfrm>
        </p:spPr>
        <p:txBody>
          <a:bodyPr>
            <a:normAutofit lnSpcReduction="10000"/>
          </a:bodyPr>
          <a:lstStyle/>
          <a:p>
            <a:r>
              <a:rPr lang="en-US" dirty="0" smtClean="0"/>
              <a:t>Create a new Class located on the package</a:t>
            </a:r>
          </a:p>
          <a:p>
            <a:pPr lvl="1"/>
            <a:r>
              <a:rPr lang="en-US" dirty="0" smtClean="0"/>
              <a:t>Make sure the </a:t>
            </a:r>
            <a:r>
              <a:rPr lang="en-US" dirty="0" err="1" smtClean="0"/>
              <a:t>Superclass</a:t>
            </a:r>
            <a:r>
              <a:rPr lang="en-US" dirty="0" smtClean="0"/>
              <a:t> specified is </a:t>
            </a:r>
            <a:r>
              <a:rPr lang="en-US" u="sng" dirty="0" err="1" smtClean="0"/>
              <a:t>android.app.service</a:t>
            </a:r>
            <a:endParaRPr lang="en-US" u="sng" dirty="0" smtClean="0"/>
          </a:p>
          <a:p>
            <a:r>
              <a:rPr lang="en-US" dirty="0" err="1" smtClean="0"/>
              <a:t>Overide</a:t>
            </a:r>
            <a:r>
              <a:rPr lang="en-US" dirty="0" smtClean="0"/>
              <a:t> the ff: methods</a:t>
            </a:r>
          </a:p>
          <a:p>
            <a:pPr lvl="1"/>
            <a:r>
              <a:rPr lang="en-US" dirty="0" err="1" smtClean="0"/>
              <a:t>onCreate</a:t>
            </a:r>
            <a:r>
              <a:rPr lang="en-US" dirty="0" smtClean="0"/>
              <a:t>() </a:t>
            </a:r>
          </a:p>
          <a:p>
            <a:pPr lvl="2"/>
            <a:r>
              <a:rPr lang="en-US" dirty="0" smtClean="0"/>
              <a:t>initialization parameter</a:t>
            </a:r>
          </a:p>
          <a:p>
            <a:pPr lvl="1"/>
            <a:r>
              <a:rPr lang="en-US" dirty="0" err="1" smtClean="0"/>
              <a:t>onStart</a:t>
            </a:r>
            <a:r>
              <a:rPr lang="en-US" dirty="0" smtClean="0"/>
              <a:t>()</a:t>
            </a:r>
          </a:p>
          <a:p>
            <a:pPr lvl="2"/>
            <a:r>
              <a:rPr lang="en-US" dirty="0" smtClean="0"/>
              <a:t>Code run when service started</a:t>
            </a:r>
          </a:p>
          <a:p>
            <a:pPr lvl="1"/>
            <a:r>
              <a:rPr lang="en-US" dirty="0" err="1" smtClean="0"/>
              <a:t>onDestroy</a:t>
            </a:r>
            <a:r>
              <a:rPr lang="en-US" dirty="0" smtClean="0"/>
              <a:t>()</a:t>
            </a:r>
          </a:p>
          <a:p>
            <a:pPr lvl="2"/>
            <a:r>
              <a:rPr lang="en-US" dirty="0" smtClean="0"/>
              <a:t>Code run when service stopped</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4572000" y="1600200"/>
            <a:ext cx="4352925" cy="5257800"/>
          </a:xfrm>
          <a:prstGeom prst="rect">
            <a:avLst/>
          </a:prstGeom>
          <a:noFill/>
          <a:ln w="9525">
            <a:noFill/>
            <a:miter lim="800000"/>
            <a:headEnd/>
            <a:tailEnd/>
          </a:ln>
        </p:spPr>
      </p:pic>
      <p:cxnSp>
        <p:nvCxnSpPr>
          <p:cNvPr id="7" name="Straight Arrow Connector 6"/>
          <p:cNvCxnSpPr/>
          <p:nvPr/>
        </p:nvCxnSpPr>
        <p:spPr>
          <a:xfrm>
            <a:off x="4495800" y="3352800"/>
            <a:ext cx="1066800" cy="685800"/>
          </a:xfrm>
          <a:prstGeom prst="straightConnector1">
            <a:avLst/>
          </a:prstGeom>
          <a:ln>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cSld>
  <p:clrMapOvr>
    <a:masterClrMapping/>
  </p:clrMapOvr>
  <p:transition>
    <p:fade thruBlk="1"/>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forget the Manifest </a:t>
            </a:r>
            <a:endParaRPr lang="en-US" dirty="0"/>
          </a:p>
        </p:txBody>
      </p:sp>
      <p:sp>
        <p:nvSpPr>
          <p:cNvPr id="3" name="Content Placeholder 2"/>
          <p:cNvSpPr>
            <a:spLocks noGrp="1"/>
          </p:cNvSpPr>
          <p:nvPr>
            <p:ph idx="1"/>
          </p:nvPr>
        </p:nvSpPr>
        <p:spPr/>
        <p:txBody>
          <a:bodyPr/>
          <a:lstStyle/>
          <a:p>
            <a:r>
              <a:rPr lang="en-US" dirty="0" smtClean="0"/>
              <a:t>Add the service stub at the manifest</a:t>
            </a:r>
          </a:p>
          <a:p>
            <a:pPr lvl="1"/>
            <a:r>
              <a:rPr lang="en-US" dirty="0" smtClean="0"/>
              <a:t>Place stub after activity declaration stubs</a:t>
            </a:r>
          </a:p>
          <a:p>
            <a:pPr lvl="2"/>
            <a:r>
              <a:rPr lang="en-US" dirty="0" smtClean="0"/>
              <a:t> &lt;service </a:t>
            </a:r>
            <a:r>
              <a:rPr lang="en-US" dirty="0" err="1" smtClean="0"/>
              <a:t>android:enabled</a:t>
            </a:r>
            <a:r>
              <a:rPr lang="en-US" dirty="0" smtClean="0"/>
              <a:t>=</a:t>
            </a:r>
            <a:r>
              <a:rPr lang="en-US" i="1" dirty="0" smtClean="0"/>
              <a:t>"true" </a:t>
            </a:r>
            <a:r>
              <a:rPr lang="en-US" i="1" dirty="0" err="1" smtClean="0"/>
              <a:t>android:name</a:t>
            </a:r>
            <a:r>
              <a:rPr lang="en-US" i="1" dirty="0" smtClean="0"/>
              <a:t>=".</a:t>
            </a:r>
            <a:r>
              <a:rPr lang="en-US" i="1" dirty="0" err="1" smtClean="0"/>
              <a:t>TheServiceclassname</a:t>
            </a:r>
            <a:r>
              <a:rPr lang="en-US" i="1" dirty="0" smtClean="0"/>
              <a:t>"/&gt;</a:t>
            </a:r>
            <a:endParaRPr lang="en-US" dirty="0"/>
          </a:p>
        </p:txBody>
      </p:sp>
      <p:sp>
        <p:nvSpPr>
          <p:cNvPr id="4" name="Rectangle 3"/>
          <p:cNvSpPr/>
          <p:nvPr/>
        </p:nvSpPr>
        <p:spPr>
          <a:xfrm>
            <a:off x="533400" y="3276600"/>
            <a:ext cx="7696200" cy="3416320"/>
          </a:xfrm>
          <a:prstGeom prst="rect">
            <a:avLst/>
          </a:prstGeom>
        </p:spPr>
        <p:txBody>
          <a:bodyPr wrap="square">
            <a:spAutoFit/>
          </a:bodyPr>
          <a:lstStyle/>
          <a:p>
            <a:r>
              <a:rPr lang="fr-FR" dirty="0" smtClean="0">
                <a:solidFill>
                  <a:schemeClr val="bg1"/>
                </a:solidFill>
              </a:rPr>
              <a:t> &lt;application </a:t>
            </a:r>
            <a:r>
              <a:rPr lang="fr-FR" dirty="0" err="1" smtClean="0">
                <a:solidFill>
                  <a:schemeClr val="bg1"/>
                </a:solidFill>
              </a:rPr>
              <a:t>android:icon</a:t>
            </a:r>
            <a:r>
              <a:rPr lang="fr-FR" dirty="0" smtClean="0">
                <a:solidFill>
                  <a:schemeClr val="bg1"/>
                </a:solidFill>
              </a:rPr>
              <a:t>=</a:t>
            </a:r>
            <a:r>
              <a:rPr lang="fr-FR" i="1" dirty="0" smtClean="0">
                <a:solidFill>
                  <a:schemeClr val="bg1"/>
                </a:solidFill>
              </a:rPr>
              <a:t>"@</a:t>
            </a:r>
            <a:r>
              <a:rPr lang="fr-FR" i="1" dirty="0" err="1" smtClean="0">
                <a:solidFill>
                  <a:schemeClr val="bg1"/>
                </a:solidFill>
              </a:rPr>
              <a:t>drawable</a:t>
            </a:r>
            <a:r>
              <a:rPr lang="fr-FR" i="1" dirty="0" smtClean="0">
                <a:solidFill>
                  <a:schemeClr val="bg1"/>
                </a:solidFill>
              </a:rPr>
              <a:t>/</a:t>
            </a:r>
            <a:r>
              <a:rPr lang="fr-FR" i="1" dirty="0" err="1" smtClean="0">
                <a:solidFill>
                  <a:schemeClr val="bg1"/>
                </a:solidFill>
              </a:rPr>
              <a:t>icon</a:t>
            </a:r>
            <a:r>
              <a:rPr lang="fr-FR" i="1" dirty="0" smtClean="0">
                <a:solidFill>
                  <a:schemeClr val="bg1"/>
                </a:solidFill>
              </a:rPr>
              <a:t>" </a:t>
            </a:r>
            <a:r>
              <a:rPr lang="fr-FR" i="1" dirty="0" err="1" smtClean="0">
                <a:solidFill>
                  <a:schemeClr val="bg1"/>
                </a:solidFill>
              </a:rPr>
              <a:t>android:label</a:t>
            </a:r>
            <a:r>
              <a:rPr lang="fr-FR" i="1" dirty="0" smtClean="0">
                <a:solidFill>
                  <a:schemeClr val="bg1"/>
                </a:solidFill>
              </a:rPr>
              <a:t>="@string/</a:t>
            </a:r>
            <a:r>
              <a:rPr lang="fr-FR" i="1" dirty="0" err="1" smtClean="0">
                <a:solidFill>
                  <a:schemeClr val="bg1"/>
                </a:solidFill>
              </a:rPr>
              <a:t>app_name</a:t>
            </a:r>
            <a:r>
              <a:rPr lang="fr-FR" i="1" dirty="0" smtClean="0">
                <a:solidFill>
                  <a:schemeClr val="bg1"/>
                </a:solidFill>
              </a:rPr>
              <a:t>"&gt;</a:t>
            </a:r>
          </a:p>
          <a:p>
            <a:r>
              <a:rPr lang="en-US" dirty="0" smtClean="0">
                <a:solidFill>
                  <a:schemeClr val="bg1"/>
                </a:solidFill>
              </a:rPr>
              <a:t>        &lt;activity </a:t>
            </a:r>
            <a:r>
              <a:rPr lang="en-US" dirty="0" err="1" smtClean="0">
                <a:solidFill>
                  <a:schemeClr val="bg1"/>
                </a:solidFill>
              </a:rPr>
              <a:t>android:name</a:t>
            </a:r>
            <a:r>
              <a:rPr lang="en-US" dirty="0" smtClean="0">
                <a:solidFill>
                  <a:schemeClr val="bg1"/>
                </a:solidFill>
              </a:rPr>
              <a:t>=</a:t>
            </a:r>
            <a:r>
              <a:rPr lang="en-US" i="1" dirty="0" smtClean="0">
                <a:solidFill>
                  <a:schemeClr val="bg1"/>
                </a:solidFill>
              </a:rPr>
              <a:t>".</a:t>
            </a:r>
            <a:r>
              <a:rPr lang="en-US" i="1" dirty="0" err="1" smtClean="0">
                <a:solidFill>
                  <a:schemeClr val="bg1"/>
                </a:solidFill>
              </a:rPr>
              <a:t>MyService</a:t>
            </a:r>
            <a:r>
              <a:rPr lang="en-US" i="1" dirty="0" smtClean="0">
                <a:solidFill>
                  <a:schemeClr val="bg1"/>
                </a:solidFill>
              </a:rPr>
              <a:t>"</a:t>
            </a:r>
          </a:p>
          <a:p>
            <a:r>
              <a:rPr lang="en-US" dirty="0" smtClean="0">
                <a:solidFill>
                  <a:schemeClr val="bg1"/>
                </a:solidFill>
              </a:rPr>
              <a:t>                  </a:t>
            </a:r>
            <a:r>
              <a:rPr lang="en-US" dirty="0" err="1" smtClean="0">
                <a:solidFill>
                  <a:schemeClr val="bg1"/>
                </a:solidFill>
              </a:rPr>
              <a:t>android:label</a:t>
            </a:r>
            <a:r>
              <a:rPr lang="en-US" dirty="0" smtClean="0">
                <a:solidFill>
                  <a:schemeClr val="bg1"/>
                </a:solidFill>
              </a:rPr>
              <a:t>=</a:t>
            </a:r>
            <a:r>
              <a:rPr lang="en-US" i="1" dirty="0" smtClean="0">
                <a:solidFill>
                  <a:schemeClr val="bg1"/>
                </a:solidFill>
              </a:rPr>
              <a:t>"@string/</a:t>
            </a:r>
            <a:r>
              <a:rPr lang="en-US" i="1" dirty="0" err="1" smtClean="0">
                <a:solidFill>
                  <a:schemeClr val="bg1"/>
                </a:solidFill>
              </a:rPr>
              <a:t>app_name</a:t>
            </a:r>
            <a:r>
              <a:rPr lang="en-US" i="1" dirty="0" smtClean="0">
                <a:solidFill>
                  <a:schemeClr val="bg1"/>
                </a:solidFill>
              </a:rPr>
              <a:t>"&gt;</a:t>
            </a:r>
          </a:p>
          <a:p>
            <a:r>
              <a:rPr lang="en-US" dirty="0" smtClean="0">
                <a:solidFill>
                  <a:schemeClr val="bg1"/>
                </a:solidFill>
              </a:rPr>
              <a:t>            &lt;intent-filter&gt;</a:t>
            </a:r>
          </a:p>
          <a:p>
            <a:r>
              <a:rPr lang="en-US" dirty="0" smtClean="0">
                <a:solidFill>
                  <a:schemeClr val="bg1"/>
                </a:solidFill>
              </a:rPr>
              <a:t>                &lt;action </a:t>
            </a:r>
            <a:r>
              <a:rPr lang="en-US" dirty="0" err="1" smtClean="0">
                <a:solidFill>
                  <a:schemeClr val="bg1"/>
                </a:solidFill>
              </a:rPr>
              <a:t>android:name</a:t>
            </a:r>
            <a:r>
              <a:rPr lang="en-US" dirty="0" smtClean="0">
                <a:solidFill>
                  <a:schemeClr val="bg1"/>
                </a:solidFill>
              </a:rPr>
              <a:t>=</a:t>
            </a:r>
            <a:r>
              <a:rPr lang="en-US" i="1" dirty="0" smtClean="0">
                <a:solidFill>
                  <a:schemeClr val="bg1"/>
                </a:solidFill>
              </a:rPr>
              <a:t>"</a:t>
            </a:r>
            <a:r>
              <a:rPr lang="en-US" i="1" dirty="0" err="1" smtClean="0">
                <a:solidFill>
                  <a:schemeClr val="bg1"/>
                </a:solidFill>
              </a:rPr>
              <a:t>android.intent.action.MAIN</a:t>
            </a:r>
            <a:r>
              <a:rPr lang="en-US" i="1" dirty="0" smtClean="0">
                <a:solidFill>
                  <a:schemeClr val="bg1"/>
                </a:solidFill>
              </a:rPr>
              <a:t>" /&gt;</a:t>
            </a:r>
          </a:p>
          <a:p>
            <a:r>
              <a:rPr lang="en-US" dirty="0" smtClean="0">
                <a:solidFill>
                  <a:schemeClr val="bg1"/>
                </a:solidFill>
              </a:rPr>
              <a:t>                &lt;category </a:t>
            </a:r>
            <a:r>
              <a:rPr lang="en-US" dirty="0" err="1" smtClean="0">
                <a:solidFill>
                  <a:schemeClr val="bg1"/>
                </a:solidFill>
              </a:rPr>
              <a:t>android:name</a:t>
            </a:r>
            <a:r>
              <a:rPr lang="en-US" dirty="0" smtClean="0">
                <a:solidFill>
                  <a:schemeClr val="bg1"/>
                </a:solidFill>
              </a:rPr>
              <a:t>=</a:t>
            </a:r>
            <a:r>
              <a:rPr lang="en-US" i="1" dirty="0" smtClean="0">
                <a:solidFill>
                  <a:schemeClr val="bg1"/>
                </a:solidFill>
              </a:rPr>
              <a:t>"</a:t>
            </a:r>
            <a:r>
              <a:rPr lang="en-US" i="1" dirty="0" err="1" smtClean="0">
                <a:solidFill>
                  <a:schemeClr val="bg1"/>
                </a:solidFill>
              </a:rPr>
              <a:t>android.intent.category.LAUNCHER</a:t>
            </a:r>
            <a:r>
              <a:rPr lang="en-US" i="1" dirty="0" smtClean="0">
                <a:solidFill>
                  <a:schemeClr val="bg1"/>
                </a:solidFill>
              </a:rPr>
              <a:t>" /&gt;</a:t>
            </a:r>
          </a:p>
          <a:p>
            <a:r>
              <a:rPr lang="en-US" dirty="0" smtClean="0">
                <a:solidFill>
                  <a:schemeClr val="bg1"/>
                </a:solidFill>
              </a:rPr>
              <a:t>            &lt;/intent-filter&gt;</a:t>
            </a:r>
          </a:p>
          <a:p>
            <a:r>
              <a:rPr lang="en-US" dirty="0" smtClean="0">
                <a:solidFill>
                  <a:schemeClr val="bg1"/>
                </a:solidFill>
              </a:rPr>
              <a:t>        &lt;/activity&gt;</a:t>
            </a:r>
          </a:p>
          <a:p>
            <a:r>
              <a:rPr lang="en-US" dirty="0" smtClean="0">
                <a:solidFill>
                  <a:schemeClr val="bg1"/>
                </a:solidFill>
              </a:rPr>
              <a:t>     </a:t>
            </a:r>
            <a:r>
              <a:rPr lang="en-US" dirty="0" smtClean="0">
                <a:solidFill>
                  <a:srgbClr val="FF0000"/>
                </a:solidFill>
              </a:rPr>
              <a:t>&lt;service </a:t>
            </a:r>
            <a:r>
              <a:rPr lang="en-US" dirty="0" err="1" smtClean="0">
                <a:solidFill>
                  <a:srgbClr val="FF0000"/>
                </a:solidFill>
              </a:rPr>
              <a:t>android:enabled</a:t>
            </a:r>
            <a:r>
              <a:rPr lang="en-US" dirty="0" smtClean="0">
                <a:solidFill>
                  <a:srgbClr val="FF0000"/>
                </a:solidFill>
              </a:rPr>
              <a:t>=</a:t>
            </a:r>
            <a:r>
              <a:rPr lang="en-US" i="1" dirty="0" smtClean="0">
                <a:solidFill>
                  <a:srgbClr val="FF0000"/>
                </a:solidFill>
              </a:rPr>
              <a:t>"true" </a:t>
            </a:r>
            <a:r>
              <a:rPr lang="en-US" i="1" dirty="0" err="1" smtClean="0">
                <a:solidFill>
                  <a:srgbClr val="FF0000"/>
                </a:solidFill>
              </a:rPr>
              <a:t>android:name</a:t>
            </a:r>
            <a:r>
              <a:rPr lang="en-US" i="1" dirty="0" smtClean="0">
                <a:solidFill>
                  <a:srgbClr val="FF0000"/>
                </a:solidFill>
              </a:rPr>
              <a:t>=".</a:t>
            </a:r>
            <a:r>
              <a:rPr lang="en-US" i="1" dirty="0" err="1" smtClean="0">
                <a:solidFill>
                  <a:srgbClr val="FF0000"/>
                </a:solidFill>
              </a:rPr>
              <a:t>TheService</a:t>
            </a:r>
            <a:r>
              <a:rPr lang="en-US" i="1" dirty="0" smtClean="0">
                <a:solidFill>
                  <a:srgbClr val="FF0000"/>
                </a:solidFill>
              </a:rPr>
              <a:t>"/&gt;</a:t>
            </a:r>
          </a:p>
          <a:p>
            <a:r>
              <a:rPr lang="en-US" dirty="0" smtClean="0">
                <a:solidFill>
                  <a:schemeClr val="bg1"/>
                </a:solidFill>
              </a:rPr>
              <a:t>    &lt;/application&gt;</a:t>
            </a:r>
          </a:p>
          <a:p>
            <a:r>
              <a:rPr lang="en-US" dirty="0" smtClean="0">
                <a:solidFill>
                  <a:schemeClr val="bg1"/>
                </a:solidFill>
              </a:rPr>
              <a:t>&lt;/manifest&gt;</a:t>
            </a:r>
            <a:endParaRPr lang="en-US" dirty="0">
              <a:solidFill>
                <a:schemeClr val="bg1"/>
              </a:solidFill>
            </a:endParaRPr>
          </a:p>
        </p:txBody>
      </p:sp>
    </p:spTree>
  </p:cSld>
  <p:clrMapOvr>
    <a:masterClrMapping/>
  </p:clrMapOvr>
  <p:transition>
    <p:fade thruBlk="1"/>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control the service</a:t>
            </a:r>
            <a:endParaRPr lang="en-US" dirty="0"/>
          </a:p>
        </p:txBody>
      </p:sp>
      <p:sp>
        <p:nvSpPr>
          <p:cNvPr id="3" name="Content Placeholder 2"/>
          <p:cNvSpPr>
            <a:spLocks noGrp="1"/>
          </p:cNvSpPr>
          <p:nvPr>
            <p:ph idx="1"/>
          </p:nvPr>
        </p:nvSpPr>
        <p:spPr/>
        <p:txBody>
          <a:bodyPr/>
          <a:lstStyle/>
          <a:p>
            <a:r>
              <a:rPr lang="en-US" dirty="0" smtClean="0"/>
              <a:t>To start the service</a:t>
            </a:r>
          </a:p>
          <a:p>
            <a:pPr lvl="1"/>
            <a:r>
              <a:rPr lang="en-US" dirty="0" err="1" smtClean="0"/>
              <a:t>startService</a:t>
            </a:r>
            <a:r>
              <a:rPr lang="en-US" dirty="0" smtClean="0"/>
              <a:t>(</a:t>
            </a:r>
            <a:r>
              <a:rPr lang="en-US" b="1" dirty="0" smtClean="0"/>
              <a:t>new Intent(</a:t>
            </a:r>
            <a:r>
              <a:rPr lang="en-US" b="1" dirty="0" err="1" smtClean="0"/>
              <a:t>outercontext,TheService.class</a:t>
            </a:r>
            <a:r>
              <a:rPr lang="en-US" b="1" dirty="0" smtClean="0"/>
              <a:t>));</a:t>
            </a:r>
          </a:p>
          <a:p>
            <a:r>
              <a:rPr lang="en-US" b="1" dirty="0" smtClean="0"/>
              <a:t>To Stop the service</a:t>
            </a:r>
          </a:p>
          <a:p>
            <a:pPr lvl="1"/>
            <a:r>
              <a:rPr lang="en-US" dirty="0" err="1" smtClean="0"/>
              <a:t>stopService</a:t>
            </a:r>
            <a:r>
              <a:rPr lang="en-US" dirty="0" smtClean="0"/>
              <a:t>(</a:t>
            </a:r>
            <a:r>
              <a:rPr lang="en-US" b="1" dirty="0" smtClean="0"/>
              <a:t>new Intent(</a:t>
            </a:r>
            <a:r>
              <a:rPr lang="en-US" b="1" dirty="0" err="1" smtClean="0"/>
              <a:t>outercontext,TheService.class</a:t>
            </a:r>
            <a:r>
              <a:rPr lang="en-US" b="1" dirty="0" smtClean="0"/>
              <a:t>));</a:t>
            </a:r>
          </a:p>
          <a:p>
            <a:pPr lvl="2"/>
            <a:r>
              <a:rPr lang="en-US" b="1" dirty="0" smtClean="0"/>
              <a:t>Note: </a:t>
            </a:r>
            <a:r>
              <a:rPr lang="en-US" b="1" dirty="0" err="1" smtClean="0"/>
              <a:t>outercontext</a:t>
            </a:r>
            <a:r>
              <a:rPr lang="en-US" b="1" dirty="0" smtClean="0"/>
              <a:t> is the current activity context</a:t>
            </a:r>
          </a:p>
          <a:p>
            <a:r>
              <a:rPr lang="en-US" b="1" dirty="0" smtClean="0"/>
              <a:t>Advantage:</a:t>
            </a:r>
          </a:p>
          <a:p>
            <a:r>
              <a:rPr lang="en-US" b="1" dirty="0" smtClean="0"/>
              <a:t>Any app can start and stop the service as long as the app binds a stub on its manifest</a:t>
            </a:r>
            <a:endParaRPr lang="en-US" dirty="0"/>
          </a:p>
        </p:txBody>
      </p:sp>
    </p:spTree>
  </p:cSld>
  <p:clrMapOvr>
    <a:masterClrMapping/>
  </p:clrMapOvr>
  <p:transition>
    <p:fade thruBlk="1"/>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Lesson 11</a:t>
            </a:r>
            <a:endParaRPr lang="en-US" dirty="0"/>
          </a:p>
        </p:txBody>
      </p:sp>
      <p:sp>
        <p:nvSpPr>
          <p:cNvPr id="3" name="Subtitle 2"/>
          <p:cNvSpPr>
            <a:spLocks noGrp="1"/>
          </p:cNvSpPr>
          <p:nvPr>
            <p:ph type="subTitle" idx="1"/>
          </p:nvPr>
        </p:nvSpPr>
        <p:spPr/>
        <p:txBody>
          <a:bodyPr/>
          <a:lstStyle/>
          <a:p>
            <a:r>
              <a:rPr lang="en-US" dirty="0" smtClean="0"/>
              <a:t>Security and Permission</a:t>
            </a:r>
            <a:endParaRPr lang="en-US" dirty="0"/>
          </a:p>
        </p:txBody>
      </p:sp>
    </p:spTree>
  </p:cSld>
  <p:clrMapOvr>
    <a:masterClrMapping/>
  </p:clrMapOvr>
  <p:transition>
    <p:fade thruBlk="1"/>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There are two types of features for permission security</a:t>
            </a:r>
          </a:p>
          <a:p>
            <a:pPr lvl="1"/>
            <a:r>
              <a:rPr lang="en-US" dirty="0" smtClean="0"/>
              <a:t>Requesting permissions</a:t>
            </a:r>
          </a:p>
          <a:p>
            <a:pPr lvl="2"/>
            <a:r>
              <a:rPr lang="en-US" dirty="0" smtClean="0"/>
              <a:t>Standard O.S intent actions permission</a:t>
            </a:r>
          </a:p>
          <a:p>
            <a:pPr lvl="1"/>
            <a:r>
              <a:rPr lang="en-US" dirty="0" smtClean="0"/>
              <a:t>Requiring permission</a:t>
            </a:r>
          </a:p>
          <a:p>
            <a:pPr lvl="2"/>
            <a:r>
              <a:rPr lang="en-US" dirty="0" smtClean="0"/>
              <a:t>Customized permission for a certain App. </a:t>
            </a:r>
          </a:p>
          <a:p>
            <a:pPr lvl="2"/>
            <a:r>
              <a:rPr lang="en-US" dirty="0" smtClean="0"/>
              <a:t>This secures app from unauthorized data access from another App</a:t>
            </a:r>
            <a:endParaRPr lang="en-US" dirty="0"/>
          </a:p>
        </p:txBody>
      </p:sp>
    </p:spTree>
  </p:cSld>
  <p:clrMapOvr>
    <a:masterClrMapping/>
  </p:clrMapOvr>
  <p:transition>
    <p:fade thruBlk="1"/>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all in the Manifest</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390525" y="2514600"/>
            <a:ext cx="8448675" cy="4019550"/>
          </a:xfrm>
          <a:prstGeom prst="rect">
            <a:avLst/>
          </a:prstGeom>
          <a:noFill/>
          <a:ln w="9525">
            <a:noFill/>
            <a:miter lim="800000"/>
            <a:headEnd/>
            <a:tailEnd/>
          </a:ln>
        </p:spPr>
      </p:pic>
      <p:sp>
        <p:nvSpPr>
          <p:cNvPr id="6" name="Rectangle 5"/>
          <p:cNvSpPr/>
          <p:nvPr/>
        </p:nvSpPr>
        <p:spPr>
          <a:xfrm>
            <a:off x="457200" y="1600200"/>
            <a:ext cx="7543800" cy="646331"/>
          </a:xfrm>
          <a:prstGeom prst="rect">
            <a:avLst/>
          </a:prstGeom>
        </p:spPr>
        <p:txBody>
          <a:bodyPr wrap="square">
            <a:spAutoFit/>
          </a:bodyPr>
          <a:lstStyle/>
          <a:p>
            <a:r>
              <a:rPr lang="en-US" dirty="0" smtClean="0"/>
              <a:t>&lt;</a:t>
            </a:r>
            <a:r>
              <a:rPr lang="en-US" dirty="0" smtClean="0">
                <a:solidFill>
                  <a:schemeClr val="bg1"/>
                </a:solidFill>
              </a:rPr>
              <a:t>uses-permission </a:t>
            </a:r>
            <a:r>
              <a:rPr lang="en-US" dirty="0" err="1" smtClean="0">
                <a:solidFill>
                  <a:schemeClr val="bg1"/>
                </a:solidFill>
              </a:rPr>
              <a:t>android:name</a:t>
            </a:r>
            <a:r>
              <a:rPr lang="en-US" dirty="0" smtClean="0">
                <a:solidFill>
                  <a:schemeClr val="bg1"/>
                </a:solidFill>
              </a:rPr>
              <a:t>=</a:t>
            </a:r>
            <a:r>
              <a:rPr lang="en-US" i="1" dirty="0" smtClean="0">
                <a:solidFill>
                  <a:schemeClr val="bg1"/>
                </a:solidFill>
              </a:rPr>
              <a:t>"</a:t>
            </a:r>
            <a:r>
              <a:rPr lang="en-US" i="1" dirty="0" err="1" smtClean="0">
                <a:solidFill>
                  <a:schemeClr val="bg1"/>
                </a:solidFill>
              </a:rPr>
              <a:t>android.permission.INTERNET</a:t>
            </a:r>
            <a:r>
              <a:rPr lang="en-US" i="1" dirty="0" smtClean="0">
                <a:solidFill>
                  <a:schemeClr val="bg1"/>
                </a:solidFill>
              </a:rPr>
              <a:t>"&gt;&lt;/uses-permission&gt;</a:t>
            </a:r>
            <a:endParaRPr lang="en-US" dirty="0">
              <a:solidFill>
                <a:schemeClr val="bg1"/>
              </a:solidFill>
            </a:endParaRPr>
          </a:p>
        </p:txBody>
      </p:sp>
    </p:spTree>
  </p:cSld>
  <p:clrMapOvr>
    <a:masterClrMapping/>
  </p:clrMapOvr>
  <p:transition>
    <p:fade thruBlk="1"/>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0" y="0"/>
            <a:ext cx="9143999" cy="6858000"/>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1" y="0"/>
            <a:ext cx="9143999" cy="6858000"/>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Android do?</a:t>
            </a:r>
            <a:endParaRPr lang="en-US" dirty="0"/>
          </a:p>
        </p:txBody>
      </p:sp>
      <p:sp>
        <p:nvSpPr>
          <p:cNvPr id="3" name="Content Placeholder 2"/>
          <p:cNvSpPr>
            <a:spLocks noGrp="1"/>
          </p:cNvSpPr>
          <p:nvPr>
            <p:ph idx="1"/>
          </p:nvPr>
        </p:nvSpPr>
        <p:spPr/>
        <p:txBody>
          <a:bodyPr>
            <a:normAutofit/>
          </a:bodyPr>
          <a:lstStyle/>
          <a:p>
            <a:r>
              <a:rPr lang="en-US" b="1" dirty="0"/>
              <a:t>GSM Telephony (hardware dependent)</a:t>
            </a:r>
          </a:p>
          <a:p>
            <a:r>
              <a:rPr lang="en-US" dirty="0"/>
              <a:t>• </a:t>
            </a:r>
            <a:r>
              <a:rPr lang="en-US" b="1" dirty="0"/>
              <a:t>Bluetooth, EDGE, 3G, and </a:t>
            </a:r>
            <a:r>
              <a:rPr lang="en-US" b="1" dirty="0" err="1"/>
              <a:t>WiFi</a:t>
            </a:r>
            <a:r>
              <a:rPr lang="en-US" b="1" dirty="0"/>
              <a:t> (hardware dependent)</a:t>
            </a:r>
          </a:p>
          <a:p>
            <a:r>
              <a:rPr lang="en-US" dirty="0"/>
              <a:t>• </a:t>
            </a:r>
            <a:r>
              <a:rPr lang="en-US" b="1" dirty="0"/>
              <a:t>Camera, GPS, compass, and accelerometer (hardware dependent)</a:t>
            </a:r>
          </a:p>
          <a:p>
            <a:r>
              <a:rPr lang="en-US" dirty="0"/>
              <a:t>• </a:t>
            </a:r>
            <a:r>
              <a:rPr lang="en-US" b="1" dirty="0"/>
              <a:t>Rich development environment including a device emulator, tools for</a:t>
            </a:r>
          </a:p>
          <a:p>
            <a:r>
              <a:rPr lang="en-US" b="1" dirty="0"/>
              <a:t>debugging, memory and performance profiling, and a </a:t>
            </a:r>
            <a:r>
              <a:rPr lang="en-US" b="1" dirty="0" err="1"/>
              <a:t>plugin</a:t>
            </a:r>
            <a:r>
              <a:rPr lang="en-US" b="1" dirty="0"/>
              <a:t> for the Eclipse</a:t>
            </a:r>
          </a:p>
          <a:p>
            <a:r>
              <a:rPr lang="en-US" b="1" dirty="0"/>
              <a:t>IDE</a:t>
            </a:r>
            <a:endParaRPr lang="en-US" dirty="0"/>
          </a:p>
        </p:txBody>
      </p:sp>
    </p:spTree>
  </p:cSld>
  <p:clrMapOvr>
    <a:masterClrMapping/>
  </p:clrMapOvr>
  <p:transition>
    <p:fade thruBlk="1"/>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Requiring permission</a:t>
            </a:r>
            <a:endParaRPr lang="en-US" dirty="0"/>
          </a:p>
        </p:txBody>
      </p:sp>
      <p:sp>
        <p:nvSpPr>
          <p:cNvPr id="3" name="Content Placeholder 2"/>
          <p:cNvSpPr>
            <a:spLocks noGrp="1"/>
          </p:cNvSpPr>
          <p:nvPr>
            <p:ph idx="1"/>
          </p:nvPr>
        </p:nvSpPr>
        <p:spPr/>
        <p:txBody>
          <a:bodyPr/>
          <a:lstStyle/>
          <a:p>
            <a:r>
              <a:rPr lang="en-US" dirty="0" smtClean="0"/>
              <a:t>Still in the manifest</a:t>
            </a:r>
          </a:p>
          <a:p>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228600" y="2133600"/>
            <a:ext cx="8458200" cy="4419600"/>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Lesson 12</a:t>
            </a:r>
            <a:endParaRPr lang="en-US" dirty="0"/>
          </a:p>
        </p:txBody>
      </p:sp>
      <p:sp>
        <p:nvSpPr>
          <p:cNvPr id="3" name="Subtitle 2"/>
          <p:cNvSpPr>
            <a:spLocks noGrp="1"/>
          </p:cNvSpPr>
          <p:nvPr>
            <p:ph type="subTitle" idx="1"/>
          </p:nvPr>
        </p:nvSpPr>
        <p:spPr/>
        <p:txBody>
          <a:bodyPr/>
          <a:lstStyle/>
          <a:p>
            <a:r>
              <a:rPr lang="en-US" dirty="0" smtClean="0"/>
              <a:t>Debugging</a:t>
            </a:r>
            <a:endParaRPr lang="en-US" dirty="0"/>
          </a:p>
        </p:txBody>
      </p:sp>
    </p:spTree>
  </p:cSld>
  <p:clrMapOvr>
    <a:masterClrMapping/>
  </p:clrMapOvr>
  <p:transition>
    <p:fade thruBlk="1"/>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debugging</a:t>
            </a:r>
            <a:endParaRPr lang="en-US" dirty="0"/>
          </a:p>
        </p:txBody>
      </p:sp>
      <p:sp>
        <p:nvSpPr>
          <p:cNvPr id="3" name="Content Placeholder 2"/>
          <p:cNvSpPr>
            <a:spLocks noGrp="1"/>
          </p:cNvSpPr>
          <p:nvPr>
            <p:ph idx="1"/>
          </p:nvPr>
        </p:nvSpPr>
        <p:spPr/>
        <p:txBody>
          <a:bodyPr/>
          <a:lstStyle/>
          <a:p>
            <a:r>
              <a:rPr lang="en-US" dirty="0" smtClean="0"/>
              <a:t>Compile Time Errors</a:t>
            </a:r>
          </a:p>
          <a:p>
            <a:pPr lvl="1"/>
            <a:r>
              <a:rPr lang="en-US" dirty="0" smtClean="0"/>
              <a:t>Eclipse IDE </a:t>
            </a:r>
          </a:p>
          <a:p>
            <a:pPr lvl="2"/>
            <a:r>
              <a:rPr lang="en-US" dirty="0" smtClean="0"/>
              <a:t>Automatically checks for errors while you code</a:t>
            </a:r>
            <a:endParaRPr lang="en-US" dirty="0"/>
          </a:p>
          <a:p>
            <a:r>
              <a:rPr lang="en-US" dirty="0" smtClean="0"/>
              <a:t>Logic Errors </a:t>
            </a:r>
          </a:p>
          <a:p>
            <a:pPr lvl="1"/>
            <a:r>
              <a:rPr lang="en-US" dirty="0" smtClean="0"/>
              <a:t>Checks for errors upon running app on emulator</a:t>
            </a:r>
          </a:p>
          <a:p>
            <a:pPr lvl="2"/>
            <a:r>
              <a:rPr lang="en-US" dirty="0" smtClean="0"/>
              <a:t>Go to Debugger perspective</a:t>
            </a:r>
          </a:p>
          <a:p>
            <a:pPr lvl="2"/>
            <a:r>
              <a:rPr lang="en-US" dirty="0" smtClean="0"/>
              <a:t>Use breakpoints</a:t>
            </a:r>
          </a:p>
          <a:p>
            <a:pPr lvl="2"/>
            <a:r>
              <a:rPr lang="en-US" dirty="0" smtClean="0"/>
              <a:t>Click the debug run tool</a:t>
            </a:r>
          </a:p>
          <a:p>
            <a:pPr lvl="2"/>
            <a:r>
              <a:rPr lang="en-US" dirty="0" smtClean="0"/>
              <a:t>Debugger can step over to codes</a:t>
            </a:r>
          </a:p>
        </p:txBody>
      </p:sp>
    </p:spTree>
  </p:cSld>
  <p:clrMapOvr>
    <a:masterClrMapping/>
  </p:clrMapOvr>
  <p:transition>
    <p:fade thruBlk="1"/>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LOGCAT</a:t>
            </a:r>
          </a:p>
        </p:txBody>
      </p:sp>
      <p:sp>
        <p:nvSpPr>
          <p:cNvPr id="3" name="Content Placeholder 2"/>
          <p:cNvSpPr>
            <a:spLocks noGrp="1"/>
          </p:cNvSpPr>
          <p:nvPr>
            <p:ph idx="1"/>
          </p:nvPr>
        </p:nvSpPr>
        <p:spPr/>
        <p:txBody>
          <a:bodyPr/>
          <a:lstStyle/>
          <a:p>
            <a:pPr lvl="1"/>
            <a:r>
              <a:rPr lang="en-US" dirty="0" smtClean="0"/>
              <a:t>Real time response from the emulator</a:t>
            </a:r>
          </a:p>
          <a:p>
            <a:pPr lvl="2"/>
            <a:r>
              <a:rPr lang="en-US" dirty="0" smtClean="0"/>
              <a:t>Programmer can place log stub on exceptions</a:t>
            </a:r>
            <a:r>
              <a:rPr lang="en-US" dirty="0"/>
              <a:t> </a:t>
            </a:r>
            <a:r>
              <a:rPr lang="en-US" dirty="0" smtClean="0"/>
              <a:t>or on any line in the code</a:t>
            </a:r>
          </a:p>
          <a:p>
            <a:pPr lvl="1"/>
            <a:r>
              <a:rPr lang="en-US" dirty="0" smtClean="0"/>
              <a:t>Contains certain hierarchy </a:t>
            </a:r>
            <a:r>
              <a:rPr lang="en-US" dirty="0" err="1" smtClean="0"/>
              <a:t>infos</a:t>
            </a:r>
            <a:r>
              <a:rPr lang="en-US" dirty="0" smtClean="0"/>
              <a:t>:</a:t>
            </a:r>
          </a:p>
          <a:p>
            <a:pPr lvl="2"/>
            <a:r>
              <a:rPr lang="en-US" dirty="0" smtClean="0"/>
              <a:t>I = info</a:t>
            </a:r>
          </a:p>
          <a:p>
            <a:pPr lvl="2"/>
            <a:r>
              <a:rPr lang="en-US" dirty="0" smtClean="0"/>
              <a:t>D = debug</a:t>
            </a:r>
          </a:p>
          <a:p>
            <a:pPr lvl="2"/>
            <a:r>
              <a:rPr lang="en-US" dirty="0" smtClean="0"/>
              <a:t>E = error</a:t>
            </a:r>
          </a:p>
          <a:p>
            <a:pPr lvl="2"/>
            <a:r>
              <a:rPr lang="en-US" dirty="0" smtClean="0"/>
              <a:t>W =warning</a:t>
            </a:r>
          </a:p>
          <a:p>
            <a:pPr lvl="2"/>
            <a:r>
              <a:rPr lang="en-US" dirty="0" smtClean="0"/>
              <a:t>V verbose</a:t>
            </a:r>
          </a:p>
          <a:p>
            <a:pPr lvl="1"/>
            <a:r>
              <a:rPr lang="en-US" dirty="0" smtClean="0"/>
              <a:t>Ex. </a:t>
            </a:r>
            <a:r>
              <a:rPr lang="en-US" dirty="0" err="1" smtClean="0"/>
              <a:t>log.e</a:t>
            </a:r>
            <a:r>
              <a:rPr lang="en-US" dirty="0" smtClean="0"/>
              <a:t>(“</a:t>
            </a:r>
            <a:r>
              <a:rPr lang="en-US" dirty="0" err="1" smtClean="0"/>
              <a:t>label”,”message</a:t>
            </a:r>
            <a:r>
              <a:rPr lang="en-US" dirty="0" smtClean="0"/>
              <a:t>”);</a:t>
            </a:r>
          </a:p>
        </p:txBody>
      </p:sp>
    </p:spTree>
  </p:cSld>
  <p:clrMapOvr>
    <a:masterClrMapping/>
  </p:clrMapOvr>
  <p:transition>
    <p:fade thruBlk="1"/>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ADB (Android Debug Bridge)</a:t>
            </a:r>
            <a:endParaRPr lang="en-US" dirty="0"/>
          </a:p>
        </p:txBody>
      </p:sp>
      <p:sp>
        <p:nvSpPr>
          <p:cNvPr id="3" name="Content Placeholder 2"/>
          <p:cNvSpPr>
            <a:spLocks noGrp="1"/>
          </p:cNvSpPr>
          <p:nvPr>
            <p:ph idx="1"/>
          </p:nvPr>
        </p:nvSpPr>
        <p:spPr/>
        <p:txBody>
          <a:bodyPr/>
          <a:lstStyle/>
          <a:p>
            <a:r>
              <a:rPr lang="en-US" dirty="0" smtClean="0"/>
              <a:t>The ADB can be used for the debugging</a:t>
            </a:r>
          </a:p>
          <a:p>
            <a:pPr lvl="1"/>
            <a:r>
              <a:rPr lang="en-US" dirty="0" smtClean="0"/>
              <a:t>Displays a separate </a:t>
            </a:r>
            <a:r>
              <a:rPr lang="en-US" dirty="0" err="1" smtClean="0"/>
              <a:t>logcat</a:t>
            </a:r>
            <a:r>
              <a:rPr lang="en-US" dirty="0" smtClean="0"/>
              <a:t> perspective</a:t>
            </a:r>
          </a:p>
          <a:p>
            <a:pPr lvl="1"/>
            <a:r>
              <a:rPr lang="en-US" dirty="0" smtClean="0"/>
              <a:t>Can push or pull files</a:t>
            </a:r>
            <a:endParaRPr lang="en-US" dirty="0"/>
          </a:p>
        </p:txBody>
      </p:sp>
    </p:spTree>
  </p:cSld>
  <p:clrMapOvr>
    <a:masterClrMapping/>
  </p:clrMapOvr>
  <p:transition>
    <p:fade thruBlk="1"/>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a:t>
            </a:r>
            <a:endParaRPr lang="en-US" dirty="0"/>
          </a:p>
        </p:txBody>
      </p:sp>
      <p:sp>
        <p:nvSpPr>
          <p:cNvPr id="3" name="Content Placeholder 2"/>
          <p:cNvSpPr>
            <a:spLocks noGrp="1"/>
          </p:cNvSpPr>
          <p:nvPr>
            <p:ph idx="1"/>
          </p:nvPr>
        </p:nvSpPr>
        <p:spPr/>
        <p:txBody>
          <a:bodyPr/>
          <a:lstStyle/>
          <a:p>
            <a:r>
              <a:rPr lang="en-US" dirty="0" smtClean="0"/>
              <a:t>Used to test time complexity of the program</a:t>
            </a:r>
          </a:p>
          <a:p>
            <a:pPr lvl="1"/>
            <a:r>
              <a:rPr lang="en-US" dirty="0" smtClean="0"/>
              <a:t>Checks whether functions are running well and accurate </a:t>
            </a:r>
          </a:p>
          <a:p>
            <a:pPr lvl="1"/>
            <a:r>
              <a:rPr lang="en-US" dirty="0" smtClean="0"/>
              <a:t>Monitors execution time of simulated user actions</a:t>
            </a:r>
            <a:endParaRPr lang="en-US" dirty="0"/>
          </a:p>
        </p:txBody>
      </p:sp>
    </p:spTree>
  </p:cSld>
  <p:clrMapOvr>
    <a:masterClrMapping/>
  </p:clrMapOvr>
  <p:transition>
    <p:fade thruBlk="1"/>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profile</a:t>
            </a:r>
            <a:endParaRPr lang="en-US" dirty="0"/>
          </a:p>
        </p:txBody>
      </p:sp>
      <p:sp>
        <p:nvSpPr>
          <p:cNvPr id="3" name="Content Placeholder 2"/>
          <p:cNvSpPr>
            <a:spLocks noGrp="1"/>
          </p:cNvSpPr>
          <p:nvPr>
            <p:ph idx="1"/>
          </p:nvPr>
        </p:nvSpPr>
        <p:spPr>
          <a:xfrm>
            <a:off x="0" y="1600200"/>
            <a:ext cx="5334000" cy="5257800"/>
          </a:xfrm>
        </p:spPr>
        <p:txBody>
          <a:bodyPr/>
          <a:lstStyle/>
          <a:p>
            <a:r>
              <a:rPr lang="en-US" dirty="0" smtClean="0"/>
              <a:t>Go to the DDMS </a:t>
            </a:r>
            <a:r>
              <a:rPr lang="en-US" dirty="0" err="1" smtClean="0"/>
              <a:t>perpective</a:t>
            </a:r>
            <a:endParaRPr lang="en-US" dirty="0" smtClean="0"/>
          </a:p>
          <a:p>
            <a:r>
              <a:rPr lang="en-US" dirty="0" smtClean="0"/>
              <a:t>Select the package you want to profile on the Devices tab</a:t>
            </a:r>
          </a:p>
          <a:p>
            <a:r>
              <a:rPr lang="en-US" dirty="0" smtClean="0"/>
              <a:t>Click the “update threads” icon </a:t>
            </a:r>
          </a:p>
          <a:p>
            <a:r>
              <a:rPr lang="en-US" dirty="0" smtClean="0"/>
              <a:t>Click “start method profiling” icon to start testing</a:t>
            </a:r>
          </a:p>
          <a:p>
            <a:r>
              <a:rPr lang="en-US" dirty="0" smtClean="0"/>
              <a:t>Click the same icon to stop</a:t>
            </a: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5219700" y="1828800"/>
            <a:ext cx="3924300" cy="3200400"/>
          </a:xfrm>
          <a:prstGeom prst="rect">
            <a:avLst/>
          </a:prstGeom>
          <a:noFill/>
          <a:ln w="9525">
            <a:noFill/>
            <a:miter lim="800000"/>
            <a:headEnd/>
            <a:tailEnd/>
          </a:ln>
        </p:spPr>
      </p:pic>
      <p:cxnSp>
        <p:nvCxnSpPr>
          <p:cNvPr id="6" name="Straight Arrow Connector 5"/>
          <p:cNvCxnSpPr/>
          <p:nvPr/>
        </p:nvCxnSpPr>
        <p:spPr>
          <a:xfrm flipV="1">
            <a:off x="3505200" y="1981200"/>
            <a:ext cx="4114800" cy="1295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581400" y="2057400"/>
            <a:ext cx="4267200" cy="1981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Results</a:t>
            </a:r>
            <a:endParaRPr lang="en-US" dirty="0"/>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cstate="print"/>
          <a:srcRect/>
          <a:stretch>
            <a:fillRect/>
          </a:stretch>
        </p:blipFill>
        <p:spPr bwMode="auto">
          <a:xfrm>
            <a:off x="1" y="1524000"/>
            <a:ext cx="9143999" cy="5334000"/>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Lesson 13</a:t>
            </a:r>
            <a:endParaRPr lang="en-US" dirty="0"/>
          </a:p>
        </p:txBody>
      </p:sp>
      <p:sp>
        <p:nvSpPr>
          <p:cNvPr id="3" name="Subtitle 2"/>
          <p:cNvSpPr>
            <a:spLocks noGrp="1"/>
          </p:cNvSpPr>
          <p:nvPr>
            <p:ph type="subTitle" idx="1"/>
          </p:nvPr>
        </p:nvSpPr>
        <p:spPr/>
        <p:txBody>
          <a:bodyPr/>
          <a:lstStyle/>
          <a:p>
            <a:r>
              <a:rPr lang="en-US" dirty="0" smtClean="0"/>
              <a:t>Basic SMS Communication</a:t>
            </a:r>
            <a:endParaRPr lang="en-US" dirty="0"/>
          </a:p>
        </p:txBody>
      </p:sp>
    </p:spTree>
  </p:cSld>
  <p:clrMapOvr>
    <a:masterClrMapping/>
  </p:clrMapOvr>
  <p:transition>
    <p:fade thruBlk="1"/>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SMS</a:t>
            </a:r>
            <a:endParaRPr lang="en-US" dirty="0"/>
          </a:p>
        </p:txBody>
      </p:sp>
      <p:sp>
        <p:nvSpPr>
          <p:cNvPr id="3" name="Content Placeholder 2"/>
          <p:cNvSpPr>
            <a:spLocks noGrp="1"/>
          </p:cNvSpPr>
          <p:nvPr>
            <p:ph idx="1"/>
          </p:nvPr>
        </p:nvSpPr>
        <p:spPr/>
        <p:txBody>
          <a:bodyPr/>
          <a:lstStyle/>
          <a:p>
            <a:r>
              <a:rPr lang="en-US" dirty="0" smtClean="0"/>
              <a:t>You can send communication command on your app without the use of intents</a:t>
            </a:r>
            <a:endParaRPr lang="en-US" dirty="0"/>
          </a:p>
          <a:p>
            <a:pPr lvl="1"/>
            <a:r>
              <a:rPr lang="en-US" dirty="0" smtClean="0"/>
              <a:t>Useful for data info transfer via </a:t>
            </a:r>
            <a:r>
              <a:rPr lang="en-US" dirty="0" err="1" smtClean="0"/>
              <a:t>sms</a:t>
            </a:r>
            <a:r>
              <a:rPr lang="en-US" dirty="0" smtClean="0"/>
              <a:t>.</a:t>
            </a:r>
          </a:p>
          <a:p>
            <a:pPr lvl="1"/>
            <a:r>
              <a:rPr lang="en-US" dirty="0" smtClean="0"/>
              <a:t>Can create a lot of potential apps </a:t>
            </a:r>
          </a:p>
        </p:txBody>
      </p:sp>
    </p:spTree>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Architecture</a:t>
            </a:r>
            <a:endParaRPr lang="en-US" dirty="0"/>
          </a:p>
        </p:txBody>
      </p:sp>
      <p:sp>
        <p:nvSpPr>
          <p:cNvPr id="3" name="Content Placeholder 2"/>
          <p:cNvSpPr>
            <a:spLocks noGrp="1"/>
          </p:cNvSpPr>
          <p:nvPr>
            <p:ph idx="1"/>
          </p:nvPr>
        </p:nvSpPr>
        <p:spPr/>
        <p:txBody>
          <a:bodyPr/>
          <a:lstStyle/>
          <a:p>
            <a:endParaRPr lang="en-US"/>
          </a:p>
        </p:txBody>
      </p:sp>
      <p:pic>
        <p:nvPicPr>
          <p:cNvPr id="17410" name="Picture 2"/>
          <p:cNvPicPr>
            <a:picLocks noChangeAspect="1" noChangeArrowheads="1"/>
          </p:cNvPicPr>
          <p:nvPr/>
        </p:nvPicPr>
        <p:blipFill>
          <a:blip r:embed="rId2" cstate="print"/>
          <a:srcRect/>
          <a:stretch>
            <a:fillRect/>
          </a:stretch>
        </p:blipFill>
        <p:spPr bwMode="auto">
          <a:xfrm>
            <a:off x="0" y="1600200"/>
            <a:ext cx="9144000" cy="5257800"/>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SMS</a:t>
            </a:r>
            <a:endParaRPr lang="en-US" dirty="0"/>
          </a:p>
        </p:txBody>
      </p:sp>
      <p:sp>
        <p:nvSpPr>
          <p:cNvPr id="3" name="Content Placeholder 2"/>
          <p:cNvSpPr>
            <a:spLocks noGrp="1"/>
          </p:cNvSpPr>
          <p:nvPr>
            <p:ph idx="1"/>
          </p:nvPr>
        </p:nvSpPr>
        <p:spPr/>
        <p:txBody>
          <a:bodyPr/>
          <a:lstStyle/>
          <a:p>
            <a:r>
              <a:rPr lang="en-US" dirty="0" smtClean="0"/>
              <a:t>String num=</a:t>
            </a:r>
            <a:r>
              <a:rPr lang="en-US" dirty="0" err="1" smtClean="0"/>
              <a:t>number.getText</a:t>
            </a:r>
            <a:r>
              <a:rPr lang="en-US" dirty="0" smtClean="0"/>
              <a:t>().</a:t>
            </a:r>
            <a:r>
              <a:rPr lang="en-US" dirty="0" err="1" smtClean="0"/>
              <a:t>toString</a:t>
            </a:r>
            <a:r>
              <a:rPr lang="en-US" dirty="0" smtClean="0"/>
              <a:t>();</a:t>
            </a:r>
          </a:p>
          <a:p>
            <a:r>
              <a:rPr lang="en-US" dirty="0" smtClean="0"/>
              <a:t>String mess=</a:t>
            </a:r>
            <a:r>
              <a:rPr lang="en-US" dirty="0" err="1" smtClean="0"/>
              <a:t>message.getText</a:t>
            </a:r>
            <a:r>
              <a:rPr lang="en-US" dirty="0" smtClean="0"/>
              <a:t>().</a:t>
            </a:r>
            <a:r>
              <a:rPr lang="en-US" dirty="0" err="1" smtClean="0"/>
              <a:t>toString</a:t>
            </a:r>
            <a:r>
              <a:rPr lang="en-US" dirty="0" smtClean="0"/>
              <a:t>();</a:t>
            </a:r>
          </a:p>
          <a:p>
            <a:r>
              <a:rPr lang="en-US" dirty="0" err="1" smtClean="0"/>
              <a:t>SmsManager</a:t>
            </a:r>
            <a:r>
              <a:rPr lang="en-US" dirty="0" smtClean="0"/>
              <a:t> </a:t>
            </a:r>
            <a:r>
              <a:rPr lang="en-US" dirty="0" err="1" smtClean="0"/>
              <a:t>sm</a:t>
            </a:r>
            <a:r>
              <a:rPr lang="en-US" dirty="0" smtClean="0"/>
              <a:t>=</a:t>
            </a:r>
            <a:r>
              <a:rPr lang="en-US" dirty="0" err="1" smtClean="0"/>
              <a:t>SmsManager.</a:t>
            </a:r>
            <a:r>
              <a:rPr lang="en-US" i="1" dirty="0" err="1" smtClean="0"/>
              <a:t>getDefault</a:t>
            </a:r>
            <a:r>
              <a:rPr lang="en-US" i="1" dirty="0" smtClean="0"/>
              <a:t>();</a:t>
            </a:r>
          </a:p>
          <a:p>
            <a:r>
              <a:rPr lang="en-US" dirty="0" err="1" smtClean="0"/>
              <a:t>sm.sendTextMessage</a:t>
            </a:r>
            <a:r>
              <a:rPr lang="en-US" dirty="0" smtClean="0"/>
              <a:t>(</a:t>
            </a:r>
            <a:r>
              <a:rPr lang="en-US" dirty="0" err="1" smtClean="0"/>
              <a:t>num,</a:t>
            </a:r>
            <a:r>
              <a:rPr lang="en-US" b="1" dirty="0" err="1" smtClean="0"/>
              <a:t>null</a:t>
            </a:r>
            <a:r>
              <a:rPr lang="en-US" b="1" dirty="0" smtClean="0"/>
              <a:t>, mess, null, null);</a:t>
            </a:r>
            <a:endParaRPr lang="en-US" dirty="0"/>
          </a:p>
        </p:txBody>
      </p:sp>
    </p:spTree>
  </p:cSld>
  <p:clrMapOvr>
    <a:masterClrMapping/>
  </p:clrMapOvr>
  <p:transition>
    <p:fade thruBlk="1"/>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SMS</a:t>
            </a:r>
            <a:endParaRPr lang="en-US" dirty="0"/>
          </a:p>
        </p:txBody>
      </p:sp>
      <p:sp>
        <p:nvSpPr>
          <p:cNvPr id="3" name="Content Placeholder 2"/>
          <p:cNvSpPr>
            <a:spLocks noGrp="1"/>
          </p:cNvSpPr>
          <p:nvPr>
            <p:ph idx="1"/>
          </p:nvPr>
        </p:nvSpPr>
        <p:spPr/>
        <p:txBody>
          <a:bodyPr/>
          <a:lstStyle/>
          <a:p>
            <a:r>
              <a:rPr lang="en-US" dirty="0" smtClean="0"/>
              <a:t>To Receive a </a:t>
            </a:r>
            <a:r>
              <a:rPr lang="en-US" dirty="0" err="1" smtClean="0"/>
              <a:t>sms</a:t>
            </a:r>
            <a:r>
              <a:rPr lang="en-US" dirty="0" smtClean="0"/>
              <a:t>, one must create a </a:t>
            </a:r>
            <a:r>
              <a:rPr lang="en-US" dirty="0" err="1" smtClean="0"/>
              <a:t>broadcastReciever</a:t>
            </a:r>
            <a:r>
              <a:rPr lang="en-US" dirty="0" smtClean="0"/>
              <a:t> class</a:t>
            </a:r>
          </a:p>
          <a:p>
            <a:r>
              <a:rPr lang="en-US" dirty="0" smtClean="0"/>
              <a:t>This said class will listen for incoming broadcast i.e. call, message etc..</a:t>
            </a:r>
          </a:p>
        </p:txBody>
      </p:sp>
    </p:spTree>
  </p:cSld>
  <p:clrMapOvr>
    <a:masterClrMapping/>
  </p:clrMapOvr>
  <p:transition>
    <p:fade thruBlk="1"/>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endParaRPr lang="en-US" dirty="0"/>
          </a:p>
        </p:txBody>
      </p:sp>
      <p:sp>
        <p:nvSpPr>
          <p:cNvPr id="3" name="Content Placeholder 2"/>
          <p:cNvSpPr>
            <a:spLocks noGrp="1"/>
          </p:cNvSpPr>
          <p:nvPr>
            <p:ph idx="1"/>
          </p:nvPr>
        </p:nvSpPr>
        <p:spPr/>
        <p:txBody>
          <a:bodyPr/>
          <a:lstStyle/>
          <a:p>
            <a:r>
              <a:rPr lang="en-US" dirty="0" smtClean="0"/>
              <a:t>Create a new class located at the same package </a:t>
            </a:r>
          </a:p>
          <a:p>
            <a:pPr lvl="1"/>
            <a:r>
              <a:rPr lang="en-US" dirty="0" err="1" smtClean="0"/>
              <a:t>superClass</a:t>
            </a:r>
            <a:r>
              <a:rPr lang="en-US" dirty="0" smtClean="0"/>
              <a:t>  will be </a:t>
            </a:r>
            <a:r>
              <a:rPr lang="en-US" dirty="0" err="1" smtClean="0"/>
              <a:t>android.content.BroadcastReciever</a:t>
            </a:r>
            <a:endParaRPr lang="en-US" dirty="0" smtClean="0"/>
          </a:p>
          <a:p>
            <a:r>
              <a:rPr lang="en-US" dirty="0" smtClean="0"/>
              <a:t>Override the </a:t>
            </a:r>
            <a:r>
              <a:rPr lang="en-US" dirty="0" err="1" smtClean="0"/>
              <a:t>onRecieve</a:t>
            </a:r>
            <a:r>
              <a:rPr lang="en-US" dirty="0" smtClean="0"/>
              <a:t> method:</a:t>
            </a:r>
          </a:p>
          <a:p>
            <a:pPr lvl="1"/>
            <a:r>
              <a:rPr lang="en-US" dirty="0" smtClean="0"/>
              <a:t>This will handle all incoming broadcast data</a:t>
            </a:r>
          </a:p>
        </p:txBody>
      </p:sp>
    </p:spTree>
  </p:cSld>
  <p:clrMapOvr>
    <a:masterClrMapping/>
  </p:clrMapOvr>
  <p:transition>
    <p:fade thruBlk="1"/>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381000"/>
            <a:ext cx="8229600" cy="5909310"/>
          </a:xfrm>
          <a:prstGeom prst="rect">
            <a:avLst/>
          </a:prstGeom>
        </p:spPr>
        <p:txBody>
          <a:bodyPr wrap="square">
            <a:spAutoFit/>
          </a:bodyPr>
          <a:lstStyle/>
          <a:p>
            <a:r>
              <a:rPr lang="en-US" b="1" dirty="0" smtClean="0">
                <a:solidFill>
                  <a:schemeClr val="bg1"/>
                </a:solidFill>
              </a:rPr>
              <a:t>public void </a:t>
            </a:r>
            <a:r>
              <a:rPr lang="en-US" b="1" dirty="0" err="1" smtClean="0">
                <a:solidFill>
                  <a:schemeClr val="bg1"/>
                </a:solidFill>
              </a:rPr>
              <a:t>onReceive</a:t>
            </a:r>
            <a:r>
              <a:rPr lang="en-US" b="1" dirty="0" smtClean="0">
                <a:solidFill>
                  <a:schemeClr val="bg1"/>
                </a:solidFill>
              </a:rPr>
              <a:t>(Context </a:t>
            </a:r>
            <a:r>
              <a:rPr lang="en-US" b="1" dirty="0" err="1" smtClean="0">
                <a:solidFill>
                  <a:schemeClr val="bg1"/>
                </a:solidFill>
              </a:rPr>
              <a:t>context</a:t>
            </a:r>
            <a:r>
              <a:rPr lang="en-US" b="1" dirty="0" smtClean="0">
                <a:solidFill>
                  <a:schemeClr val="bg1"/>
                </a:solidFill>
              </a:rPr>
              <a:t>, Intent </a:t>
            </a:r>
            <a:r>
              <a:rPr lang="en-US" b="1" dirty="0" err="1" smtClean="0">
                <a:solidFill>
                  <a:schemeClr val="bg1"/>
                </a:solidFill>
              </a:rPr>
              <a:t>intent</a:t>
            </a:r>
            <a:r>
              <a:rPr lang="en-US" b="1" dirty="0" smtClean="0">
                <a:solidFill>
                  <a:schemeClr val="bg1"/>
                </a:solidFill>
              </a:rPr>
              <a:t>) {</a:t>
            </a:r>
          </a:p>
          <a:p>
            <a:r>
              <a:rPr lang="en-US" dirty="0" smtClean="0">
                <a:solidFill>
                  <a:schemeClr val="bg1"/>
                </a:solidFill>
              </a:rPr>
              <a:t>//---get the SMS message passed in---</a:t>
            </a:r>
          </a:p>
          <a:p>
            <a:r>
              <a:rPr lang="en-US" dirty="0" smtClean="0">
                <a:solidFill>
                  <a:schemeClr val="bg1"/>
                </a:solidFill>
              </a:rPr>
              <a:t>        Bundle </a:t>
            </a:r>
            <a:r>
              <a:rPr lang="en-US" dirty="0" err="1" smtClean="0">
                <a:solidFill>
                  <a:schemeClr val="bg1"/>
                </a:solidFill>
              </a:rPr>
              <a:t>bundle</a:t>
            </a:r>
            <a:r>
              <a:rPr lang="en-US" dirty="0" smtClean="0">
                <a:solidFill>
                  <a:schemeClr val="bg1"/>
                </a:solidFill>
              </a:rPr>
              <a:t> = </a:t>
            </a:r>
            <a:r>
              <a:rPr lang="en-US" dirty="0" err="1" smtClean="0">
                <a:solidFill>
                  <a:schemeClr val="bg1"/>
                </a:solidFill>
              </a:rPr>
              <a:t>intent.getExtras</a:t>
            </a:r>
            <a:r>
              <a:rPr lang="en-US" dirty="0" smtClean="0">
                <a:solidFill>
                  <a:schemeClr val="bg1"/>
                </a:solidFill>
              </a:rPr>
              <a:t>();        </a:t>
            </a:r>
          </a:p>
          <a:p>
            <a:r>
              <a:rPr lang="en-US" dirty="0" smtClean="0">
                <a:solidFill>
                  <a:schemeClr val="bg1"/>
                </a:solidFill>
              </a:rPr>
              <a:t>        </a:t>
            </a:r>
            <a:r>
              <a:rPr lang="en-US" dirty="0" err="1" smtClean="0">
                <a:solidFill>
                  <a:schemeClr val="bg1"/>
                </a:solidFill>
              </a:rPr>
              <a:t>SmsMessage</a:t>
            </a:r>
            <a:r>
              <a:rPr lang="en-US" dirty="0" smtClean="0">
                <a:solidFill>
                  <a:schemeClr val="bg1"/>
                </a:solidFill>
              </a:rPr>
              <a:t>[] </a:t>
            </a:r>
            <a:r>
              <a:rPr lang="en-US" dirty="0" err="1" smtClean="0">
                <a:solidFill>
                  <a:schemeClr val="bg1"/>
                </a:solidFill>
              </a:rPr>
              <a:t>msgs</a:t>
            </a:r>
            <a:r>
              <a:rPr lang="en-US" dirty="0" smtClean="0">
                <a:solidFill>
                  <a:schemeClr val="bg1"/>
                </a:solidFill>
              </a:rPr>
              <a:t> = </a:t>
            </a:r>
            <a:r>
              <a:rPr lang="en-US" b="1" dirty="0" smtClean="0">
                <a:solidFill>
                  <a:schemeClr val="bg1"/>
                </a:solidFill>
              </a:rPr>
              <a:t>null;</a:t>
            </a:r>
          </a:p>
          <a:p>
            <a:r>
              <a:rPr lang="en-US" dirty="0" smtClean="0">
                <a:solidFill>
                  <a:schemeClr val="bg1"/>
                </a:solidFill>
              </a:rPr>
              <a:t>        String </a:t>
            </a:r>
            <a:r>
              <a:rPr lang="en-US" dirty="0" err="1" smtClean="0">
                <a:solidFill>
                  <a:schemeClr val="bg1"/>
                </a:solidFill>
              </a:rPr>
              <a:t>str</a:t>
            </a:r>
            <a:r>
              <a:rPr lang="en-US" dirty="0" smtClean="0">
                <a:solidFill>
                  <a:schemeClr val="bg1"/>
                </a:solidFill>
              </a:rPr>
              <a:t> = "";            </a:t>
            </a:r>
          </a:p>
          <a:p>
            <a:r>
              <a:rPr lang="en-US" dirty="0" smtClean="0">
                <a:solidFill>
                  <a:schemeClr val="bg1"/>
                </a:solidFill>
              </a:rPr>
              <a:t>        </a:t>
            </a:r>
            <a:r>
              <a:rPr lang="en-US" b="1" dirty="0" smtClean="0">
                <a:solidFill>
                  <a:schemeClr val="bg1"/>
                </a:solidFill>
              </a:rPr>
              <a:t>if (bundle != null)</a:t>
            </a:r>
          </a:p>
          <a:p>
            <a:r>
              <a:rPr lang="en-US" dirty="0" smtClean="0">
                <a:solidFill>
                  <a:schemeClr val="bg1"/>
                </a:solidFill>
              </a:rPr>
              <a:t>        {</a:t>
            </a:r>
          </a:p>
          <a:p>
            <a:r>
              <a:rPr lang="en-US" dirty="0" smtClean="0">
                <a:solidFill>
                  <a:schemeClr val="bg1"/>
                </a:solidFill>
              </a:rPr>
              <a:t>            //---retrieve the SMS message received---</a:t>
            </a:r>
          </a:p>
          <a:p>
            <a:r>
              <a:rPr lang="nl-NL" dirty="0" smtClean="0">
                <a:solidFill>
                  <a:schemeClr val="bg1"/>
                </a:solidFill>
              </a:rPr>
              <a:t>            Object[] pdus = (Object[]) bundle.get("pdus");</a:t>
            </a:r>
          </a:p>
          <a:p>
            <a:r>
              <a:rPr lang="en-US" dirty="0" smtClean="0">
                <a:solidFill>
                  <a:schemeClr val="bg1"/>
                </a:solidFill>
              </a:rPr>
              <a:t>            </a:t>
            </a:r>
            <a:r>
              <a:rPr lang="en-US" dirty="0" err="1" smtClean="0">
                <a:solidFill>
                  <a:schemeClr val="bg1"/>
                </a:solidFill>
              </a:rPr>
              <a:t>msgs</a:t>
            </a:r>
            <a:r>
              <a:rPr lang="en-US" dirty="0" smtClean="0">
                <a:solidFill>
                  <a:schemeClr val="bg1"/>
                </a:solidFill>
              </a:rPr>
              <a:t> = </a:t>
            </a:r>
            <a:r>
              <a:rPr lang="en-US" b="1" dirty="0" smtClean="0">
                <a:solidFill>
                  <a:schemeClr val="bg1"/>
                </a:solidFill>
              </a:rPr>
              <a:t>new </a:t>
            </a:r>
            <a:r>
              <a:rPr lang="en-US" b="1" dirty="0" err="1" smtClean="0">
                <a:solidFill>
                  <a:schemeClr val="bg1"/>
                </a:solidFill>
              </a:rPr>
              <a:t>SmsMessage</a:t>
            </a:r>
            <a:r>
              <a:rPr lang="en-US" b="1" dirty="0" smtClean="0">
                <a:solidFill>
                  <a:schemeClr val="bg1"/>
                </a:solidFill>
              </a:rPr>
              <a:t>[</a:t>
            </a:r>
            <a:r>
              <a:rPr lang="en-US" b="1" dirty="0" err="1" smtClean="0">
                <a:solidFill>
                  <a:schemeClr val="bg1"/>
                </a:solidFill>
              </a:rPr>
              <a:t>pdus.length</a:t>
            </a:r>
            <a:r>
              <a:rPr lang="en-US" b="1" dirty="0" smtClean="0">
                <a:solidFill>
                  <a:schemeClr val="bg1"/>
                </a:solidFill>
              </a:rPr>
              <a:t>];            </a:t>
            </a:r>
          </a:p>
          <a:p>
            <a:r>
              <a:rPr lang="nn-NO" dirty="0" smtClean="0">
                <a:solidFill>
                  <a:schemeClr val="bg1"/>
                </a:solidFill>
              </a:rPr>
              <a:t>            </a:t>
            </a:r>
            <a:r>
              <a:rPr lang="nn-NO" b="1" dirty="0" smtClean="0">
                <a:solidFill>
                  <a:schemeClr val="bg1"/>
                </a:solidFill>
              </a:rPr>
              <a:t>for (int i=0; i&lt;msgs.length; i++){</a:t>
            </a:r>
          </a:p>
          <a:p>
            <a:r>
              <a:rPr lang="en-US" dirty="0" smtClean="0">
                <a:solidFill>
                  <a:schemeClr val="bg1"/>
                </a:solidFill>
              </a:rPr>
              <a:t>                </a:t>
            </a:r>
            <a:r>
              <a:rPr lang="en-US" dirty="0" err="1" smtClean="0">
                <a:solidFill>
                  <a:schemeClr val="bg1"/>
                </a:solidFill>
              </a:rPr>
              <a:t>msgs</a:t>
            </a:r>
            <a:r>
              <a:rPr lang="en-US" dirty="0" smtClean="0">
                <a:solidFill>
                  <a:schemeClr val="bg1"/>
                </a:solidFill>
              </a:rPr>
              <a:t>[</a:t>
            </a:r>
            <a:r>
              <a:rPr lang="en-US" dirty="0" err="1" smtClean="0">
                <a:solidFill>
                  <a:schemeClr val="bg1"/>
                </a:solidFill>
              </a:rPr>
              <a:t>i</a:t>
            </a:r>
            <a:r>
              <a:rPr lang="en-US" dirty="0" smtClean="0">
                <a:solidFill>
                  <a:schemeClr val="bg1"/>
                </a:solidFill>
              </a:rPr>
              <a:t>] = </a:t>
            </a:r>
            <a:r>
              <a:rPr lang="en-US" dirty="0" err="1" smtClean="0">
                <a:solidFill>
                  <a:schemeClr val="bg1"/>
                </a:solidFill>
              </a:rPr>
              <a:t>SmsMessage.</a:t>
            </a:r>
            <a:r>
              <a:rPr lang="en-US" i="1" dirty="0" err="1" smtClean="0">
                <a:solidFill>
                  <a:schemeClr val="bg1"/>
                </a:solidFill>
              </a:rPr>
              <a:t>createFromPdu</a:t>
            </a:r>
            <a:r>
              <a:rPr lang="en-US" i="1" dirty="0" smtClean="0">
                <a:solidFill>
                  <a:schemeClr val="bg1"/>
                </a:solidFill>
              </a:rPr>
              <a:t>((</a:t>
            </a:r>
            <a:r>
              <a:rPr lang="en-US" b="1" i="1" dirty="0" smtClean="0">
                <a:solidFill>
                  <a:schemeClr val="bg1"/>
                </a:solidFill>
              </a:rPr>
              <a:t>byte[])</a:t>
            </a:r>
            <a:r>
              <a:rPr lang="en-US" b="1" i="1" dirty="0" err="1" smtClean="0">
                <a:solidFill>
                  <a:schemeClr val="bg1"/>
                </a:solidFill>
              </a:rPr>
              <a:t>pdus</a:t>
            </a:r>
            <a:r>
              <a:rPr lang="en-US" b="1" i="1" dirty="0" smtClean="0">
                <a:solidFill>
                  <a:schemeClr val="bg1"/>
                </a:solidFill>
              </a:rPr>
              <a:t>[</a:t>
            </a:r>
            <a:r>
              <a:rPr lang="en-US" b="1" i="1" dirty="0" err="1" smtClean="0">
                <a:solidFill>
                  <a:schemeClr val="bg1"/>
                </a:solidFill>
              </a:rPr>
              <a:t>i</a:t>
            </a:r>
            <a:r>
              <a:rPr lang="en-US" b="1" i="1" dirty="0" smtClean="0">
                <a:solidFill>
                  <a:schemeClr val="bg1"/>
                </a:solidFill>
              </a:rPr>
              <a:t>]);                </a:t>
            </a:r>
          </a:p>
          <a:p>
            <a:r>
              <a:rPr lang="en-US" dirty="0" smtClean="0">
                <a:solidFill>
                  <a:schemeClr val="bg1"/>
                </a:solidFill>
              </a:rPr>
              <a:t>                </a:t>
            </a:r>
            <a:r>
              <a:rPr lang="en-US" dirty="0" err="1" smtClean="0">
                <a:solidFill>
                  <a:schemeClr val="bg1"/>
                </a:solidFill>
              </a:rPr>
              <a:t>str</a:t>
            </a:r>
            <a:r>
              <a:rPr lang="en-US" dirty="0" smtClean="0">
                <a:solidFill>
                  <a:schemeClr val="bg1"/>
                </a:solidFill>
              </a:rPr>
              <a:t> += "SMS from " + </a:t>
            </a:r>
            <a:r>
              <a:rPr lang="en-US" dirty="0" err="1" smtClean="0">
                <a:solidFill>
                  <a:schemeClr val="bg1"/>
                </a:solidFill>
              </a:rPr>
              <a:t>msgs</a:t>
            </a:r>
            <a:r>
              <a:rPr lang="en-US" dirty="0" smtClean="0">
                <a:solidFill>
                  <a:schemeClr val="bg1"/>
                </a:solidFill>
              </a:rPr>
              <a:t>[</a:t>
            </a:r>
            <a:r>
              <a:rPr lang="en-US" dirty="0" err="1" smtClean="0">
                <a:solidFill>
                  <a:schemeClr val="bg1"/>
                </a:solidFill>
              </a:rPr>
              <a:t>i</a:t>
            </a:r>
            <a:r>
              <a:rPr lang="en-US" dirty="0" smtClean="0">
                <a:solidFill>
                  <a:schemeClr val="bg1"/>
                </a:solidFill>
              </a:rPr>
              <a:t>].</a:t>
            </a:r>
            <a:r>
              <a:rPr lang="en-US" dirty="0" err="1" smtClean="0">
                <a:solidFill>
                  <a:schemeClr val="bg1"/>
                </a:solidFill>
              </a:rPr>
              <a:t>getOriginatingAddress</a:t>
            </a:r>
            <a:r>
              <a:rPr lang="en-US" dirty="0" smtClean="0">
                <a:solidFill>
                  <a:schemeClr val="bg1"/>
                </a:solidFill>
              </a:rPr>
              <a:t>();                     </a:t>
            </a:r>
          </a:p>
          <a:p>
            <a:r>
              <a:rPr lang="en-US" dirty="0" smtClean="0">
                <a:solidFill>
                  <a:schemeClr val="bg1"/>
                </a:solidFill>
              </a:rPr>
              <a:t>                </a:t>
            </a:r>
            <a:r>
              <a:rPr lang="en-US" dirty="0" err="1" smtClean="0">
                <a:solidFill>
                  <a:schemeClr val="bg1"/>
                </a:solidFill>
              </a:rPr>
              <a:t>str</a:t>
            </a:r>
            <a:r>
              <a:rPr lang="en-US" dirty="0" smtClean="0">
                <a:solidFill>
                  <a:schemeClr val="bg1"/>
                </a:solidFill>
              </a:rPr>
              <a:t> += " :";</a:t>
            </a:r>
          </a:p>
          <a:p>
            <a:r>
              <a:rPr lang="en-US" dirty="0" smtClean="0">
                <a:solidFill>
                  <a:schemeClr val="bg1"/>
                </a:solidFill>
              </a:rPr>
              <a:t>                </a:t>
            </a:r>
            <a:r>
              <a:rPr lang="en-US" dirty="0" err="1" smtClean="0">
                <a:solidFill>
                  <a:schemeClr val="bg1"/>
                </a:solidFill>
              </a:rPr>
              <a:t>str</a:t>
            </a:r>
            <a:r>
              <a:rPr lang="en-US" dirty="0" smtClean="0">
                <a:solidFill>
                  <a:schemeClr val="bg1"/>
                </a:solidFill>
              </a:rPr>
              <a:t> += </a:t>
            </a:r>
            <a:r>
              <a:rPr lang="en-US" dirty="0" err="1" smtClean="0">
                <a:solidFill>
                  <a:schemeClr val="bg1"/>
                </a:solidFill>
              </a:rPr>
              <a:t>msgs</a:t>
            </a:r>
            <a:r>
              <a:rPr lang="en-US" dirty="0" smtClean="0">
                <a:solidFill>
                  <a:schemeClr val="bg1"/>
                </a:solidFill>
              </a:rPr>
              <a:t>[</a:t>
            </a:r>
            <a:r>
              <a:rPr lang="en-US" dirty="0" err="1" smtClean="0">
                <a:solidFill>
                  <a:schemeClr val="bg1"/>
                </a:solidFill>
              </a:rPr>
              <a:t>i</a:t>
            </a:r>
            <a:r>
              <a:rPr lang="en-US" dirty="0" smtClean="0">
                <a:solidFill>
                  <a:schemeClr val="bg1"/>
                </a:solidFill>
              </a:rPr>
              <a:t>].</a:t>
            </a:r>
            <a:r>
              <a:rPr lang="en-US" dirty="0" err="1" smtClean="0">
                <a:solidFill>
                  <a:schemeClr val="bg1"/>
                </a:solidFill>
              </a:rPr>
              <a:t>getMessageBody</a:t>
            </a:r>
            <a:r>
              <a:rPr lang="en-US" dirty="0" smtClean="0">
                <a:solidFill>
                  <a:schemeClr val="bg1"/>
                </a:solidFill>
              </a:rPr>
              <a:t>().</a:t>
            </a:r>
            <a:r>
              <a:rPr lang="en-US" dirty="0" err="1" smtClean="0">
                <a:solidFill>
                  <a:schemeClr val="bg1"/>
                </a:solidFill>
              </a:rPr>
              <a:t>toString</a:t>
            </a:r>
            <a:r>
              <a:rPr lang="en-US" dirty="0" smtClean="0">
                <a:solidFill>
                  <a:schemeClr val="bg1"/>
                </a:solidFill>
              </a:rPr>
              <a:t>();</a:t>
            </a:r>
          </a:p>
          <a:p>
            <a:r>
              <a:rPr lang="en-US" dirty="0" smtClean="0">
                <a:solidFill>
                  <a:schemeClr val="bg1"/>
                </a:solidFill>
              </a:rPr>
              <a:t>                </a:t>
            </a:r>
            <a:r>
              <a:rPr lang="en-US" dirty="0" err="1" smtClean="0">
                <a:solidFill>
                  <a:schemeClr val="bg1"/>
                </a:solidFill>
              </a:rPr>
              <a:t>str</a:t>
            </a:r>
            <a:r>
              <a:rPr lang="en-US" dirty="0" smtClean="0">
                <a:solidFill>
                  <a:schemeClr val="bg1"/>
                </a:solidFill>
              </a:rPr>
              <a:t> += "\n";        </a:t>
            </a:r>
          </a:p>
          <a:p>
            <a:r>
              <a:rPr lang="en-US" dirty="0" smtClean="0">
                <a:solidFill>
                  <a:schemeClr val="bg1"/>
                </a:solidFill>
              </a:rPr>
              <a:t>            }</a:t>
            </a:r>
          </a:p>
          <a:p>
            <a:r>
              <a:rPr lang="en-US" dirty="0" smtClean="0">
                <a:solidFill>
                  <a:schemeClr val="bg1"/>
                </a:solidFill>
              </a:rPr>
              <a:t>            //---display the new SMS message---</a:t>
            </a:r>
          </a:p>
          <a:p>
            <a:r>
              <a:rPr lang="en-US" dirty="0" smtClean="0">
                <a:solidFill>
                  <a:schemeClr val="bg1"/>
                </a:solidFill>
              </a:rPr>
              <a:t>            </a:t>
            </a:r>
            <a:r>
              <a:rPr lang="en-US" dirty="0" err="1" smtClean="0">
                <a:solidFill>
                  <a:schemeClr val="bg1"/>
                </a:solidFill>
              </a:rPr>
              <a:t>Toast.</a:t>
            </a:r>
            <a:r>
              <a:rPr lang="en-US" i="1" dirty="0" err="1" smtClean="0">
                <a:solidFill>
                  <a:schemeClr val="bg1"/>
                </a:solidFill>
              </a:rPr>
              <a:t>makeText</a:t>
            </a:r>
            <a:r>
              <a:rPr lang="en-US" i="1" dirty="0" smtClean="0">
                <a:solidFill>
                  <a:schemeClr val="bg1"/>
                </a:solidFill>
              </a:rPr>
              <a:t>(context, </a:t>
            </a:r>
            <a:r>
              <a:rPr lang="en-US" i="1" dirty="0" err="1" smtClean="0">
                <a:solidFill>
                  <a:schemeClr val="bg1"/>
                </a:solidFill>
              </a:rPr>
              <a:t>str</a:t>
            </a:r>
            <a:r>
              <a:rPr lang="en-US" i="1" dirty="0" smtClean="0">
                <a:solidFill>
                  <a:schemeClr val="bg1"/>
                </a:solidFill>
              </a:rPr>
              <a:t>, </a:t>
            </a:r>
            <a:r>
              <a:rPr lang="en-US" i="1" dirty="0" err="1" smtClean="0">
                <a:solidFill>
                  <a:schemeClr val="bg1"/>
                </a:solidFill>
              </a:rPr>
              <a:t>Toast.LENGTH_SHORT</a:t>
            </a:r>
            <a:r>
              <a:rPr lang="en-US" i="1" dirty="0" smtClean="0">
                <a:solidFill>
                  <a:schemeClr val="bg1"/>
                </a:solidFill>
              </a:rPr>
              <a:t>).show();</a:t>
            </a:r>
          </a:p>
          <a:p>
            <a:r>
              <a:rPr lang="en-US" dirty="0" smtClean="0">
                <a:solidFill>
                  <a:schemeClr val="bg1"/>
                </a:solidFill>
              </a:rPr>
              <a:t>        }                         </a:t>
            </a:r>
          </a:p>
          <a:p>
            <a:r>
              <a:rPr lang="en-US" dirty="0" smtClean="0">
                <a:solidFill>
                  <a:schemeClr val="bg1"/>
                </a:solidFill>
              </a:rPr>
              <a:t>    }</a:t>
            </a:r>
            <a:endParaRPr lang="en-US" dirty="0">
              <a:solidFill>
                <a:schemeClr val="bg1"/>
              </a:solidFill>
            </a:endParaRPr>
          </a:p>
        </p:txBody>
      </p:sp>
    </p:spTree>
  </p:cSld>
  <p:clrMapOvr>
    <a:masterClrMapping/>
  </p:clrMapOvr>
  <p:transition>
    <p:fade thruBlk="1"/>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forget the manifest</a:t>
            </a:r>
            <a:endParaRPr lang="en-US" dirty="0"/>
          </a:p>
        </p:txBody>
      </p:sp>
      <p:sp>
        <p:nvSpPr>
          <p:cNvPr id="3" name="Content Placeholder 2"/>
          <p:cNvSpPr>
            <a:spLocks noGrp="1"/>
          </p:cNvSpPr>
          <p:nvPr>
            <p:ph idx="1"/>
          </p:nvPr>
        </p:nvSpPr>
        <p:spPr/>
        <p:txBody>
          <a:bodyPr/>
          <a:lstStyle/>
          <a:p>
            <a:r>
              <a:rPr lang="en-US" dirty="0" smtClean="0"/>
              <a:t>Don’t forget to put a </a:t>
            </a:r>
            <a:r>
              <a:rPr lang="en-US" dirty="0" err="1" smtClean="0"/>
              <a:t>reciever</a:t>
            </a:r>
            <a:r>
              <a:rPr lang="en-US" dirty="0" smtClean="0"/>
              <a:t> stub on the android manifest</a:t>
            </a:r>
          </a:p>
          <a:p>
            <a:pPr lvl="1"/>
            <a:r>
              <a:rPr lang="en-US" dirty="0" smtClean="0"/>
              <a:t>This will describe what the </a:t>
            </a:r>
            <a:r>
              <a:rPr lang="en-US" dirty="0" err="1" smtClean="0"/>
              <a:t>reciever</a:t>
            </a:r>
            <a:r>
              <a:rPr lang="en-US" dirty="0" smtClean="0"/>
              <a:t> is listening in to.</a:t>
            </a:r>
            <a:endParaRPr lang="en-US" dirty="0"/>
          </a:p>
        </p:txBody>
      </p:sp>
      <p:sp>
        <p:nvSpPr>
          <p:cNvPr id="4" name="Rectangle 3"/>
          <p:cNvSpPr/>
          <p:nvPr/>
        </p:nvSpPr>
        <p:spPr>
          <a:xfrm>
            <a:off x="228600" y="3276600"/>
            <a:ext cx="8686800" cy="1477328"/>
          </a:xfrm>
          <a:prstGeom prst="rect">
            <a:avLst/>
          </a:prstGeom>
        </p:spPr>
        <p:txBody>
          <a:bodyPr wrap="square">
            <a:spAutoFit/>
          </a:bodyPr>
          <a:lstStyle/>
          <a:p>
            <a:r>
              <a:rPr lang="en-US" dirty="0" smtClean="0">
                <a:solidFill>
                  <a:schemeClr val="bg1"/>
                </a:solidFill>
              </a:rPr>
              <a:t> &lt;receiver </a:t>
            </a:r>
            <a:r>
              <a:rPr lang="en-US" dirty="0" err="1" smtClean="0">
                <a:solidFill>
                  <a:schemeClr val="bg1"/>
                </a:solidFill>
              </a:rPr>
              <a:t>android:name</a:t>
            </a:r>
            <a:r>
              <a:rPr lang="en-US" dirty="0" smtClean="0">
                <a:solidFill>
                  <a:schemeClr val="bg1"/>
                </a:solidFill>
              </a:rPr>
              <a:t>=</a:t>
            </a:r>
            <a:r>
              <a:rPr lang="en-US" i="1" dirty="0" smtClean="0">
                <a:solidFill>
                  <a:schemeClr val="bg1"/>
                </a:solidFill>
              </a:rPr>
              <a:t>".</a:t>
            </a:r>
            <a:r>
              <a:rPr lang="en-US" i="1" dirty="0" err="1" smtClean="0">
                <a:solidFill>
                  <a:schemeClr val="bg1"/>
                </a:solidFill>
              </a:rPr>
              <a:t>myReciever</a:t>
            </a:r>
            <a:r>
              <a:rPr lang="en-US" i="1" dirty="0" smtClean="0">
                <a:solidFill>
                  <a:schemeClr val="bg1"/>
                </a:solidFill>
              </a:rPr>
              <a:t>"&gt; </a:t>
            </a:r>
          </a:p>
          <a:p>
            <a:r>
              <a:rPr lang="en-US" dirty="0" smtClean="0">
                <a:solidFill>
                  <a:schemeClr val="bg1"/>
                </a:solidFill>
              </a:rPr>
              <a:t>            &lt;intent-filter&gt; </a:t>
            </a:r>
          </a:p>
          <a:p>
            <a:r>
              <a:rPr lang="en-US" dirty="0" smtClean="0">
                <a:solidFill>
                  <a:schemeClr val="bg1"/>
                </a:solidFill>
              </a:rPr>
              <a:t>                &lt;action </a:t>
            </a:r>
            <a:r>
              <a:rPr lang="en-US" dirty="0" err="1" smtClean="0">
                <a:solidFill>
                  <a:schemeClr val="bg1"/>
                </a:solidFill>
              </a:rPr>
              <a:t>android:name</a:t>
            </a:r>
            <a:r>
              <a:rPr lang="en-US" dirty="0" smtClean="0">
                <a:solidFill>
                  <a:schemeClr val="bg1"/>
                </a:solidFill>
              </a:rPr>
              <a:t>=  </a:t>
            </a:r>
            <a:r>
              <a:rPr lang="en-US" i="1" dirty="0" smtClean="0">
                <a:solidFill>
                  <a:schemeClr val="bg1"/>
                </a:solidFill>
              </a:rPr>
              <a:t>"</a:t>
            </a:r>
            <a:r>
              <a:rPr lang="en-US" i="1" dirty="0" err="1" smtClean="0">
                <a:solidFill>
                  <a:srgbClr val="FF0000"/>
                </a:solidFill>
              </a:rPr>
              <a:t>android.provider.Telephony.SMS_RECEIVED</a:t>
            </a:r>
            <a:r>
              <a:rPr lang="en-US" i="1" dirty="0" smtClean="0">
                <a:solidFill>
                  <a:srgbClr val="FF0000"/>
                </a:solidFill>
              </a:rPr>
              <a:t>" </a:t>
            </a:r>
            <a:r>
              <a:rPr lang="en-US" i="1" dirty="0" smtClean="0">
                <a:solidFill>
                  <a:schemeClr val="bg1"/>
                </a:solidFill>
              </a:rPr>
              <a:t>/&gt; </a:t>
            </a:r>
          </a:p>
          <a:p>
            <a:r>
              <a:rPr lang="en-US" dirty="0" smtClean="0">
                <a:solidFill>
                  <a:schemeClr val="bg1"/>
                </a:solidFill>
              </a:rPr>
              <a:t>            &lt;/intent-filter&gt; </a:t>
            </a:r>
          </a:p>
          <a:p>
            <a:r>
              <a:rPr lang="en-US" dirty="0" smtClean="0">
                <a:solidFill>
                  <a:schemeClr val="bg1"/>
                </a:solidFill>
              </a:rPr>
              <a:t>        &lt;/receiver&gt;</a:t>
            </a:r>
            <a:endParaRPr lang="en-US" dirty="0">
              <a:solidFill>
                <a:schemeClr val="bg1"/>
              </a:solidFill>
            </a:endParaRPr>
          </a:p>
        </p:txBody>
      </p:sp>
    </p:spTree>
  </p:cSld>
  <p:clrMapOvr>
    <a:masterClrMapping/>
  </p:clrMapOvr>
  <p:transition>
    <p:fade thruBlk="1"/>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Lesson 14</a:t>
            </a:r>
            <a:endParaRPr lang="en-US" dirty="0"/>
          </a:p>
        </p:txBody>
      </p:sp>
      <p:sp>
        <p:nvSpPr>
          <p:cNvPr id="3" name="Subtitle 2"/>
          <p:cNvSpPr>
            <a:spLocks noGrp="1"/>
          </p:cNvSpPr>
          <p:nvPr>
            <p:ph type="subTitle" idx="1"/>
          </p:nvPr>
        </p:nvSpPr>
        <p:spPr/>
        <p:txBody>
          <a:bodyPr/>
          <a:lstStyle/>
          <a:p>
            <a:r>
              <a:rPr lang="en-US" dirty="0" smtClean="0"/>
              <a:t>Publishing your App</a:t>
            </a:r>
            <a:endParaRPr lang="en-US" dirty="0"/>
          </a:p>
        </p:txBody>
      </p:sp>
    </p:spTree>
  </p:cSld>
  <p:clrMapOvr>
    <a:masterClrMapping/>
  </p:clrMapOvr>
  <p:transition>
    <p:fade thruBlk="1"/>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1. Test</a:t>
            </a:r>
          </a:p>
          <a:p>
            <a:r>
              <a:rPr lang="en-US" dirty="0" smtClean="0"/>
              <a:t>2. Setup an Icon</a:t>
            </a:r>
          </a:p>
          <a:p>
            <a:r>
              <a:rPr lang="en-US" dirty="0" smtClean="0"/>
              <a:t>3. Add a license</a:t>
            </a:r>
          </a:p>
          <a:p>
            <a:r>
              <a:rPr lang="en-US" dirty="0" smtClean="0"/>
              <a:t>4. Clean-up your code</a:t>
            </a:r>
          </a:p>
          <a:p>
            <a:r>
              <a:rPr lang="en-US" dirty="0" smtClean="0"/>
              <a:t>5. Version your application</a:t>
            </a:r>
          </a:p>
          <a:p>
            <a:r>
              <a:rPr lang="en-US" dirty="0" smtClean="0"/>
              <a:t>6. Create a certificate</a:t>
            </a:r>
          </a:p>
          <a:p>
            <a:r>
              <a:rPr lang="en-US" dirty="0" smtClean="0"/>
              <a:t>7. Export for release</a:t>
            </a:r>
          </a:p>
          <a:p>
            <a:r>
              <a:rPr lang="en-US" dirty="0" smtClean="0"/>
              <a:t>8. Sign</a:t>
            </a:r>
          </a:p>
          <a:p>
            <a:r>
              <a:rPr lang="en-US" dirty="0" smtClean="0"/>
              <a:t>9. Retest</a:t>
            </a:r>
          </a:p>
          <a:p>
            <a:r>
              <a:rPr lang="en-US" dirty="0" smtClean="0"/>
              <a:t>10. Publish</a:t>
            </a:r>
            <a:endParaRPr lang="en-US" dirty="0"/>
          </a:p>
        </p:txBody>
      </p:sp>
    </p:spTree>
  </p:cSld>
  <p:clrMapOvr>
    <a:masterClrMapping/>
  </p:clrMapOvr>
  <p:transition>
    <p:fade thruBlk="1"/>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0" y="0"/>
            <a:ext cx="9144000" cy="6858000"/>
            <a:chOff x="0" y="0"/>
            <a:chExt cx="9144000" cy="6857999"/>
          </a:xfrm>
        </p:grpSpPr>
        <p:pic>
          <p:nvPicPr>
            <p:cNvPr id="3078" name="Picture 6"/>
            <p:cNvPicPr>
              <a:picLocks noChangeAspect="1"/>
            </p:cNvPicPr>
            <p:nvPr/>
          </p:nvPicPr>
          <p:blipFill>
            <a:blip r:embed="rId2" cstate="print"/>
            <a:srcRect/>
            <a:stretch>
              <a:fillRect/>
            </a:stretch>
          </p:blipFill>
          <p:spPr bwMode="auto">
            <a:xfrm>
              <a:off x="0" y="0"/>
              <a:ext cx="9144000" cy="6857999"/>
            </a:xfrm>
            <a:prstGeom prst="rect">
              <a:avLst/>
            </a:prstGeom>
            <a:noFill/>
            <a:ln w="9525">
              <a:noFill/>
              <a:miter lim="800000"/>
              <a:headEnd/>
              <a:tailEnd/>
            </a:ln>
          </p:spPr>
        </p:pic>
        <p:pic>
          <p:nvPicPr>
            <p:cNvPr id="3079" name="Picture 7"/>
            <p:cNvPicPr>
              <a:picLocks noChangeAspect="1"/>
            </p:cNvPicPr>
            <p:nvPr/>
          </p:nvPicPr>
          <p:blipFill>
            <a:blip r:embed="rId3" cstate="print"/>
            <a:srcRect/>
            <a:stretch>
              <a:fillRect/>
            </a:stretch>
          </p:blipFill>
          <p:spPr bwMode="auto">
            <a:xfrm>
              <a:off x="0" y="1971674"/>
              <a:ext cx="8686800" cy="4886325"/>
            </a:xfrm>
            <a:prstGeom prst="rect">
              <a:avLst/>
            </a:prstGeom>
            <a:noFill/>
            <a:ln w="9525">
              <a:noFill/>
              <a:miter lim="800000"/>
              <a:headEnd/>
              <a:tailEnd/>
            </a:ln>
          </p:spPr>
        </p:pic>
      </p:grpSp>
      <p:sp>
        <p:nvSpPr>
          <p:cNvPr id="3075" name="Text Box 2"/>
          <p:cNvSpPr txBox="1">
            <a:spLocks noChangeArrowheads="1"/>
          </p:cNvSpPr>
          <p:nvPr/>
        </p:nvSpPr>
        <p:spPr bwMode="auto">
          <a:xfrm>
            <a:off x="1997075" y="838200"/>
            <a:ext cx="6858000" cy="3694113"/>
          </a:xfrm>
          <a:prstGeom prst="rect">
            <a:avLst/>
          </a:prstGeom>
          <a:noFill/>
          <a:ln w="9525">
            <a:noFill/>
            <a:miter lim="800000"/>
            <a:headEnd/>
            <a:tailEnd/>
          </a:ln>
          <a:effectLst/>
        </p:spPr>
        <p:txBody>
          <a:bodyPr>
            <a:spAutoFit/>
          </a:bodyPr>
          <a:lstStyle/>
          <a:p>
            <a:r>
              <a:rPr lang="en-US">
                <a:solidFill>
                  <a:schemeClr val="bg1"/>
                </a:solidFill>
                <a:latin typeface="Arial Rounded MT Bold" pitchFamily="34" charset="0"/>
              </a:rPr>
              <a:t>To export and sign your Android package file using the wizard provided as part of the Eclipse plug-in, perform the following steps:</a:t>
            </a:r>
          </a:p>
          <a:p>
            <a:endParaRPr lang="en-US">
              <a:solidFill>
                <a:schemeClr val="bg1"/>
              </a:solidFill>
              <a:latin typeface="Arial Rounded MT Bold" pitchFamily="34" charset="0"/>
            </a:endParaRPr>
          </a:p>
          <a:p>
            <a:r>
              <a:rPr lang="en-US">
                <a:solidFill>
                  <a:schemeClr val="bg1"/>
                </a:solidFill>
                <a:latin typeface="Arial Rounded MT Bold" pitchFamily="34" charset="0"/>
              </a:rPr>
              <a:t>1. In Eclipse, right-click the appropriate application project and choose the</a:t>
            </a:r>
          </a:p>
          <a:p>
            <a:r>
              <a:rPr lang="en-US">
                <a:solidFill>
                  <a:schemeClr val="bg1"/>
                </a:solidFill>
                <a:latin typeface="Arial Rounded MT Bold" pitchFamily="34" charset="0"/>
              </a:rPr>
              <a:t>Export option.</a:t>
            </a:r>
          </a:p>
          <a:p>
            <a:endParaRPr lang="en-US">
              <a:solidFill>
                <a:schemeClr val="bg1"/>
              </a:solidFill>
              <a:latin typeface="Arial Rounded MT Bold" pitchFamily="34" charset="0"/>
            </a:endParaRPr>
          </a:p>
          <a:p>
            <a:r>
              <a:rPr lang="en-US">
                <a:solidFill>
                  <a:schemeClr val="bg1"/>
                </a:solidFill>
                <a:latin typeface="Arial Rounded MT Bold" pitchFamily="34" charset="0"/>
              </a:rPr>
              <a:t>2. Under the Export menu, expand the Android section and choose Export</a:t>
            </a:r>
          </a:p>
          <a:p>
            <a:r>
              <a:rPr lang="en-US">
                <a:solidFill>
                  <a:schemeClr val="bg1"/>
                </a:solidFill>
                <a:latin typeface="Arial Rounded MT Bold" pitchFamily="34" charset="0"/>
              </a:rPr>
              <a:t>Android Application.</a:t>
            </a:r>
          </a:p>
          <a:p>
            <a:endParaRPr lang="en-US">
              <a:solidFill>
                <a:schemeClr val="bg1"/>
              </a:solidFill>
              <a:latin typeface="Arial Rounded MT Bold" pitchFamily="34" charset="0"/>
            </a:endParaRPr>
          </a:p>
          <a:p>
            <a:r>
              <a:rPr lang="en-US">
                <a:solidFill>
                  <a:schemeClr val="bg1"/>
                </a:solidFill>
                <a:latin typeface="Arial Rounded MT Bold" pitchFamily="34" charset="0"/>
              </a:rPr>
              <a:t>3. Click the Next button.</a:t>
            </a:r>
          </a:p>
        </p:txBody>
      </p:sp>
      <p:sp>
        <p:nvSpPr>
          <p:cNvPr id="3076" name="Text Box 3"/>
          <p:cNvSpPr txBox="1">
            <a:spLocks noChangeArrowheads="1"/>
          </p:cNvSpPr>
          <p:nvPr/>
        </p:nvSpPr>
        <p:spPr bwMode="auto">
          <a:xfrm>
            <a:off x="1265238" y="485775"/>
            <a:ext cx="5715000" cy="400050"/>
          </a:xfrm>
          <a:prstGeom prst="rect">
            <a:avLst/>
          </a:prstGeom>
          <a:noFill/>
          <a:ln w="9525">
            <a:noFill/>
            <a:miter lim="800000"/>
            <a:headEnd/>
            <a:tailEnd/>
          </a:ln>
          <a:effectLst/>
        </p:spPr>
        <p:txBody>
          <a:bodyPr wrap="none">
            <a:spAutoFit/>
          </a:bodyPr>
          <a:lstStyle/>
          <a:p>
            <a:r>
              <a:rPr lang="en-US" sz="2000" b="1">
                <a:solidFill>
                  <a:srgbClr val="00FF00"/>
                </a:solidFill>
                <a:latin typeface="Arial Black" pitchFamily="34" charset="0"/>
              </a:rPr>
              <a:t>Exporting and Signing the Package File</a:t>
            </a:r>
          </a:p>
        </p:txBody>
      </p:sp>
      <p:pic>
        <p:nvPicPr>
          <p:cNvPr id="3077" name="Picture 4"/>
          <p:cNvPicPr>
            <a:picLocks noChangeAspect="1" noChangeArrowheads="1"/>
          </p:cNvPicPr>
          <p:nvPr/>
        </p:nvPicPr>
        <p:blipFill>
          <a:blip r:embed="rId4" cstate="print"/>
          <a:srcRect l="32608" t="22609" r="30435" b="16522"/>
          <a:stretch>
            <a:fillRect/>
          </a:stretch>
        </p:blipFill>
        <p:spPr bwMode="auto">
          <a:xfrm>
            <a:off x="5426075" y="3451225"/>
            <a:ext cx="3108325" cy="3200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0" y="0"/>
            <a:ext cx="9144000" cy="6858000"/>
            <a:chOff x="0" y="0"/>
            <a:chExt cx="9144000" cy="6857999"/>
          </a:xfrm>
        </p:grpSpPr>
        <p:pic>
          <p:nvPicPr>
            <p:cNvPr id="4103" name="Picture 6"/>
            <p:cNvPicPr>
              <a:picLocks noChangeAspect="1"/>
            </p:cNvPicPr>
            <p:nvPr/>
          </p:nvPicPr>
          <p:blipFill>
            <a:blip r:embed="rId2" cstate="print"/>
            <a:srcRect/>
            <a:stretch>
              <a:fillRect/>
            </a:stretch>
          </p:blipFill>
          <p:spPr bwMode="auto">
            <a:xfrm>
              <a:off x="0" y="0"/>
              <a:ext cx="9144000" cy="6857999"/>
            </a:xfrm>
            <a:prstGeom prst="rect">
              <a:avLst/>
            </a:prstGeom>
            <a:noFill/>
            <a:ln w="9525">
              <a:noFill/>
              <a:miter lim="800000"/>
              <a:headEnd/>
              <a:tailEnd/>
            </a:ln>
          </p:spPr>
        </p:pic>
        <p:pic>
          <p:nvPicPr>
            <p:cNvPr id="4104" name="Picture 7"/>
            <p:cNvPicPr>
              <a:picLocks noChangeAspect="1"/>
            </p:cNvPicPr>
            <p:nvPr/>
          </p:nvPicPr>
          <p:blipFill>
            <a:blip r:embed="rId3" cstate="print"/>
            <a:srcRect/>
            <a:stretch>
              <a:fillRect/>
            </a:stretch>
          </p:blipFill>
          <p:spPr bwMode="auto">
            <a:xfrm>
              <a:off x="0" y="1971674"/>
              <a:ext cx="8686800" cy="4886325"/>
            </a:xfrm>
            <a:prstGeom prst="rect">
              <a:avLst/>
            </a:prstGeom>
            <a:noFill/>
            <a:ln w="9525">
              <a:noFill/>
              <a:miter lim="800000"/>
              <a:headEnd/>
              <a:tailEnd/>
            </a:ln>
          </p:spPr>
        </p:pic>
      </p:grpSp>
      <p:pic>
        <p:nvPicPr>
          <p:cNvPr id="4099" name="Picture 2"/>
          <p:cNvPicPr>
            <a:picLocks noChangeAspect="1" noChangeArrowheads="1"/>
          </p:cNvPicPr>
          <p:nvPr/>
        </p:nvPicPr>
        <p:blipFill>
          <a:blip r:embed="rId4" cstate="print"/>
          <a:srcRect l="32654" t="22858" r="30612" b="15102"/>
          <a:stretch>
            <a:fillRect/>
          </a:stretch>
        </p:blipFill>
        <p:spPr bwMode="auto">
          <a:xfrm>
            <a:off x="5926138" y="373063"/>
            <a:ext cx="2743200" cy="2895600"/>
          </a:xfrm>
          <a:prstGeom prst="rect">
            <a:avLst/>
          </a:prstGeom>
          <a:noFill/>
          <a:ln w="9525">
            <a:noFill/>
            <a:miter lim="800000"/>
            <a:headEnd/>
            <a:tailEnd/>
          </a:ln>
          <a:effectLst/>
        </p:spPr>
      </p:pic>
      <p:sp>
        <p:nvSpPr>
          <p:cNvPr id="4100" name="Rectangle 3"/>
          <p:cNvSpPr>
            <a:spLocks noChangeArrowheads="1"/>
          </p:cNvSpPr>
          <p:nvPr/>
        </p:nvSpPr>
        <p:spPr bwMode="auto">
          <a:xfrm>
            <a:off x="1347788" y="1330325"/>
            <a:ext cx="4267200" cy="923925"/>
          </a:xfrm>
          <a:prstGeom prst="rect">
            <a:avLst/>
          </a:prstGeom>
          <a:noFill/>
          <a:ln w="9525">
            <a:noFill/>
            <a:miter lim="800000"/>
            <a:headEnd/>
            <a:tailEnd/>
          </a:ln>
          <a:effectLst/>
        </p:spPr>
        <p:txBody>
          <a:bodyPr>
            <a:spAutoFit/>
          </a:bodyPr>
          <a:lstStyle/>
          <a:p>
            <a:r>
              <a:rPr lang="en-US">
                <a:solidFill>
                  <a:schemeClr val="bg1"/>
                </a:solidFill>
                <a:latin typeface="Arial Rounded MT Bold" pitchFamily="34" charset="0"/>
              </a:rPr>
              <a:t>4. Select the project to export. (The one you right-clicked before is the default.)</a:t>
            </a:r>
          </a:p>
        </p:txBody>
      </p:sp>
      <p:sp>
        <p:nvSpPr>
          <p:cNvPr id="4101" name="Rectangle 4"/>
          <p:cNvSpPr>
            <a:spLocks noChangeArrowheads="1"/>
          </p:cNvSpPr>
          <p:nvPr/>
        </p:nvSpPr>
        <p:spPr bwMode="auto">
          <a:xfrm>
            <a:off x="2286000" y="3581400"/>
            <a:ext cx="3640138" cy="2862263"/>
          </a:xfrm>
          <a:prstGeom prst="rect">
            <a:avLst/>
          </a:prstGeom>
          <a:noFill/>
          <a:ln w="9525">
            <a:noFill/>
            <a:miter lim="800000"/>
            <a:headEnd/>
            <a:tailEnd/>
          </a:ln>
          <a:effectLst/>
        </p:spPr>
        <p:txBody>
          <a:bodyPr>
            <a:spAutoFit/>
          </a:bodyPr>
          <a:lstStyle/>
          <a:p>
            <a:r>
              <a:rPr lang="en-US">
                <a:solidFill>
                  <a:schemeClr val="bg1"/>
                </a:solidFill>
                <a:latin typeface="Arial Rounded MT Bold" pitchFamily="34" charset="0"/>
              </a:rPr>
              <a:t>5. On the keystore selection screen, choose the Create New Keystore option and enter a file location (where you want to store the key) as well as a password for managing the keystore. (If you already have a keystore, choose browse to pick your keystore file, then enter the correct password.)</a:t>
            </a:r>
          </a:p>
        </p:txBody>
      </p:sp>
      <p:pic>
        <p:nvPicPr>
          <p:cNvPr id="4102" name="Picture 5"/>
          <p:cNvPicPr>
            <a:picLocks noChangeAspect="1" noChangeArrowheads="1"/>
          </p:cNvPicPr>
          <p:nvPr/>
        </p:nvPicPr>
        <p:blipFill>
          <a:blip r:embed="rId5" cstate="print"/>
          <a:srcRect l="15384" t="22858" r="48352" b="15604"/>
          <a:stretch>
            <a:fillRect/>
          </a:stretch>
        </p:blipFill>
        <p:spPr bwMode="auto">
          <a:xfrm>
            <a:off x="5970588" y="3505200"/>
            <a:ext cx="2730500" cy="2895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0" y="0"/>
            <a:ext cx="9144000" cy="6858000"/>
            <a:chOff x="0" y="0"/>
            <a:chExt cx="9144000" cy="6857999"/>
          </a:xfrm>
        </p:grpSpPr>
        <p:pic>
          <p:nvPicPr>
            <p:cNvPr id="5126" name="Picture 6"/>
            <p:cNvPicPr>
              <a:picLocks noChangeAspect="1"/>
            </p:cNvPicPr>
            <p:nvPr/>
          </p:nvPicPr>
          <p:blipFill>
            <a:blip r:embed="rId2" cstate="print"/>
            <a:srcRect/>
            <a:stretch>
              <a:fillRect/>
            </a:stretch>
          </p:blipFill>
          <p:spPr bwMode="auto">
            <a:xfrm>
              <a:off x="0" y="0"/>
              <a:ext cx="9144000" cy="6857999"/>
            </a:xfrm>
            <a:prstGeom prst="rect">
              <a:avLst/>
            </a:prstGeom>
            <a:noFill/>
            <a:ln w="9525">
              <a:noFill/>
              <a:miter lim="800000"/>
              <a:headEnd/>
              <a:tailEnd/>
            </a:ln>
          </p:spPr>
        </p:pic>
        <p:pic>
          <p:nvPicPr>
            <p:cNvPr id="5127" name="Picture 7"/>
            <p:cNvPicPr>
              <a:picLocks noChangeAspect="1"/>
            </p:cNvPicPr>
            <p:nvPr/>
          </p:nvPicPr>
          <p:blipFill>
            <a:blip r:embed="rId3" cstate="print"/>
            <a:srcRect/>
            <a:stretch>
              <a:fillRect/>
            </a:stretch>
          </p:blipFill>
          <p:spPr bwMode="auto">
            <a:xfrm>
              <a:off x="0" y="1971674"/>
              <a:ext cx="8686800" cy="4886325"/>
            </a:xfrm>
            <a:prstGeom prst="rect">
              <a:avLst/>
            </a:prstGeom>
            <a:noFill/>
            <a:ln w="9525">
              <a:noFill/>
              <a:miter lim="800000"/>
              <a:headEnd/>
              <a:tailEnd/>
            </a:ln>
          </p:spPr>
        </p:pic>
      </p:grpSp>
      <p:sp>
        <p:nvSpPr>
          <p:cNvPr id="5123" name="Text Box 2"/>
          <p:cNvSpPr txBox="1">
            <a:spLocks noChangeArrowheads="1"/>
          </p:cNvSpPr>
          <p:nvPr/>
        </p:nvSpPr>
        <p:spPr bwMode="auto">
          <a:xfrm>
            <a:off x="2151063" y="635000"/>
            <a:ext cx="4114800" cy="1476375"/>
          </a:xfrm>
          <a:prstGeom prst="rect">
            <a:avLst/>
          </a:prstGeom>
          <a:noFill/>
          <a:ln w="9525">
            <a:noFill/>
            <a:miter lim="800000"/>
            <a:headEnd/>
            <a:tailEnd/>
          </a:ln>
          <a:effectLst/>
        </p:spPr>
        <p:txBody>
          <a:bodyPr>
            <a:spAutoFit/>
          </a:bodyPr>
          <a:lstStyle/>
          <a:p>
            <a:r>
              <a:rPr lang="en-US">
                <a:solidFill>
                  <a:schemeClr val="bg1"/>
                </a:solidFill>
                <a:latin typeface="Arial Rounded MT Bold" pitchFamily="34" charset="0"/>
              </a:rPr>
              <a:t>6. Click the Next button.</a:t>
            </a:r>
          </a:p>
          <a:p>
            <a:endParaRPr lang="en-US">
              <a:solidFill>
                <a:schemeClr val="bg1"/>
              </a:solidFill>
              <a:latin typeface="Arial Rounded MT Bold" pitchFamily="34" charset="0"/>
            </a:endParaRPr>
          </a:p>
          <a:p>
            <a:r>
              <a:rPr lang="en-US">
                <a:solidFill>
                  <a:schemeClr val="bg1"/>
                </a:solidFill>
                <a:latin typeface="Arial Rounded MT Bold" pitchFamily="34" charset="0"/>
              </a:rPr>
              <a:t>7. On the Key Creation screen, enter the details of the key, as shown :</a:t>
            </a:r>
          </a:p>
        </p:txBody>
      </p:sp>
      <p:sp>
        <p:nvSpPr>
          <p:cNvPr id="5124" name="Text Box 3"/>
          <p:cNvSpPr txBox="1">
            <a:spLocks noChangeArrowheads="1"/>
          </p:cNvSpPr>
          <p:nvPr/>
        </p:nvSpPr>
        <p:spPr bwMode="auto">
          <a:xfrm>
            <a:off x="2286000" y="3468688"/>
            <a:ext cx="5562600" cy="2862262"/>
          </a:xfrm>
          <a:prstGeom prst="rect">
            <a:avLst/>
          </a:prstGeom>
          <a:noFill/>
          <a:ln w="9525">
            <a:noFill/>
            <a:miter lim="800000"/>
            <a:headEnd/>
            <a:tailEnd/>
          </a:ln>
          <a:effectLst/>
        </p:spPr>
        <p:txBody>
          <a:bodyPr>
            <a:spAutoFit/>
          </a:bodyPr>
          <a:lstStyle/>
          <a:p>
            <a:r>
              <a:rPr lang="en-US">
                <a:solidFill>
                  <a:schemeClr val="bg1"/>
                </a:solidFill>
                <a:latin typeface="Arial Rounded MT Bold" pitchFamily="34" charset="0"/>
              </a:rPr>
              <a:t>8. Click the Next button.</a:t>
            </a:r>
          </a:p>
          <a:p>
            <a:endParaRPr lang="en-US">
              <a:solidFill>
                <a:schemeClr val="bg1"/>
              </a:solidFill>
              <a:latin typeface="Arial Rounded MT Bold" pitchFamily="34" charset="0"/>
            </a:endParaRPr>
          </a:p>
          <a:p>
            <a:r>
              <a:rPr lang="en-US">
                <a:solidFill>
                  <a:schemeClr val="bg1"/>
                </a:solidFill>
                <a:latin typeface="Arial Rounded MT Bold" pitchFamily="34" charset="0"/>
              </a:rPr>
              <a:t>9. On the “Enter destination and key/certificate checks” screen, enter a destination</a:t>
            </a:r>
          </a:p>
          <a:p>
            <a:r>
              <a:rPr lang="en-US">
                <a:solidFill>
                  <a:schemeClr val="bg1"/>
                </a:solidFill>
                <a:latin typeface="Arial Rounded MT Bold" pitchFamily="34" charset="0"/>
              </a:rPr>
              <a:t>for the application package file.</a:t>
            </a:r>
          </a:p>
          <a:p>
            <a:endParaRPr lang="en-US">
              <a:solidFill>
                <a:schemeClr val="bg1"/>
              </a:solidFill>
              <a:latin typeface="Arial Rounded MT Bold" pitchFamily="34" charset="0"/>
            </a:endParaRPr>
          </a:p>
          <a:p>
            <a:r>
              <a:rPr lang="en-US">
                <a:solidFill>
                  <a:schemeClr val="bg1"/>
                </a:solidFill>
                <a:latin typeface="Arial Rounded MT Bold" pitchFamily="34" charset="0"/>
              </a:rPr>
              <a:t>10. Click the Finish button.</a:t>
            </a:r>
          </a:p>
          <a:p>
            <a:endParaRPr lang="en-US">
              <a:solidFill>
                <a:schemeClr val="bg1"/>
              </a:solidFill>
              <a:latin typeface="Arial Rounded MT Bold" pitchFamily="34" charset="0"/>
            </a:endParaRPr>
          </a:p>
          <a:p>
            <a:r>
              <a:rPr lang="en-US">
                <a:solidFill>
                  <a:schemeClr val="bg1"/>
                </a:solidFill>
                <a:latin typeface="Arial Rounded MT Bold" pitchFamily="34" charset="0"/>
              </a:rPr>
              <a:t>You have now created a fully signed and certified application package file.</a:t>
            </a:r>
          </a:p>
        </p:txBody>
      </p:sp>
      <p:pic>
        <p:nvPicPr>
          <p:cNvPr id="5125" name="Picture 4"/>
          <p:cNvPicPr>
            <a:picLocks noChangeAspect="1" noChangeArrowheads="1"/>
          </p:cNvPicPr>
          <p:nvPr/>
        </p:nvPicPr>
        <p:blipFill>
          <a:blip r:embed="rId4" cstate="print"/>
          <a:srcRect l="14667" t="23466" r="46666" b="14667"/>
          <a:stretch>
            <a:fillRect/>
          </a:stretch>
        </p:blipFill>
        <p:spPr bwMode="auto">
          <a:xfrm>
            <a:off x="6265863" y="557213"/>
            <a:ext cx="2667000" cy="266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Kernel </a:t>
            </a:r>
            <a:endParaRPr lang="en-US" dirty="0"/>
          </a:p>
        </p:txBody>
      </p:sp>
      <p:pic>
        <p:nvPicPr>
          <p:cNvPr id="63490" name="Picture 2" descr="http://ts1.mm.bing.net/th?id=I.4625603229910584&amp;pid=15.1"/>
          <p:cNvPicPr>
            <a:picLocks noChangeAspect="1" noChangeArrowheads="1"/>
          </p:cNvPicPr>
          <p:nvPr/>
        </p:nvPicPr>
        <p:blipFill>
          <a:blip r:embed="rId2" cstate="print"/>
          <a:srcRect/>
          <a:stretch>
            <a:fillRect/>
          </a:stretch>
        </p:blipFill>
        <p:spPr bwMode="auto">
          <a:xfrm>
            <a:off x="6934200" y="304800"/>
            <a:ext cx="1828800" cy="1371600"/>
          </a:xfrm>
          <a:prstGeom prst="ellipse">
            <a:avLst/>
          </a:prstGeom>
          <a:ln>
            <a:noFill/>
          </a:ln>
          <a:effectLst>
            <a:softEdge rad="112500"/>
          </a:effectLst>
        </p:spPr>
      </p:pic>
      <p:pic>
        <p:nvPicPr>
          <p:cNvPr id="63491" name="Picture 3"/>
          <p:cNvPicPr>
            <a:picLocks noGrp="1" noChangeAspect="1" noChangeArrowheads="1"/>
          </p:cNvPicPr>
          <p:nvPr>
            <p:ph idx="1"/>
          </p:nvPr>
        </p:nvPicPr>
        <p:blipFill>
          <a:blip r:embed="rId3" cstate="print"/>
          <a:srcRect/>
          <a:stretch>
            <a:fillRect/>
          </a:stretch>
        </p:blipFill>
        <p:spPr bwMode="auto">
          <a:xfrm>
            <a:off x="0" y="1905000"/>
            <a:ext cx="9121140" cy="4800600"/>
          </a:xfrm>
          <a:prstGeom prst="rect">
            <a:avLst/>
          </a:prstGeom>
          <a:noFill/>
          <a:ln w="9525">
            <a:noFill/>
            <a:miter lim="800000"/>
            <a:headEnd/>
            <a:tailEnd/>
          </a:ln>
        </p:spPr>
      </p:pic>
    </p:spTree>
  </p:cSld>
  <p:clrMapOvr>
    <a:masterClrMapping/>
  </p:clrMapOvr>
  <p:transition>
    <p:fade thruBlk="1"/>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0" y="0"/>
            <a:ext cx="9144000" cy="6858000"/>
            <a:chOff x="0" y="0"/>
            <a:chExt cx="9144000" cy="6857999"/>
          </a:xfrm>
        </p:grpSpPr>
        <p:pic>
          <p:nvPicPr>
            <p:cNvPr id="6150" name="Picture 6"/>
            <p:cNvPicPr>
              <a:picLocks noChangeAspect="1"/>
            </p:cNvPicPr>
            <p:nvPr/>
          </p:nvPicPr>
          <p:blipFill>
            <a:blip r:embed="rId2" cstate="print"/>
            <a:srcRect/>
            <a:stretch>
              <a:fillRect/>
            </a:stretch>
          </p:blipFill>
          <p:spPr bwMode="auto">
            <a:xfrm>
              <a:off x="0" y="0"/>
              <a:ext cx="9144000" cy="6857999"/>
            </a:xfrm>
            <a:prstGeom prst="rect">
              <a:avLst/>
            </a:prstGeom>
            <a:noFill/>
            <a:ln w="9525">
              <a:noFill/>
              <a:miter lim="800000"/>
              <a:headEnd/>
              <a:tailEnd/>
            </a:ln>
          </p:spPr>
        </p:pic>
        <p:pic>
          <p:nvPicPr>
            <p:cNvPr id="6151" name="Picture 7"/>
            <p:cNvPicPr>
              <a:picLocks noChangeAspect="1"/>
            </p:cNvPicPr>
            <p:nvPr/>
          </p:nvPicPr>
          <p:blipFill>
            <a:blip r:embed="rId3" cstate="print"/>
            <a:srcRect/>
            <a:stretch>
              <a:fillRect/>
            </a:stretch>
          </p:blipFill>
          <p:spPr bwMode="auto">
            <a:xfrm>
              <a:off x="0" y="1971674"/>
              <a:ext cx="8686800" cy="4886325"/>
            </a:xfrm>
            <a:prstGeom prst="rect">
              <a:avLst/>
            </a:prstGeom>
            <a:noFill/>
            <a:ln w="9525">
              <a:noFill/>
              <a:miter lim="800000"/>
              <a:headEnd/>
              <a:tailEnd/>
            </a:ln>
          </p:spPr>
        </p:pic>
      </p:grpSp>
      <p:sp>
        <p:nvSpPr>
          <p:cNvPr id="6147" name="Text Box 5"/>
          <p:cNvSpPr txBox="1">
            <a:spLocks noChangeArrowheads="1"/>
          </p:cNvSpPr>
          <p:nvPr/>
        </p:nvSpPr>
        <p:spPr bwMode="auto">
          <a:xfrm>
            <a:off x="838200" y="838200"/>
            <a:ext cx="7305675" cy="1465263"/>
          </a:xfrm>
          <a:prstGeom prst="rect">
            <a:avLst/>
          </a:prstGeom>
          <a:noFill/>
          <a:ln w="9525">
            <a:noFill/>
            <a:miter lim="800000"/>
            <a:headEnd/>
            <a:tailEnd/>
          </a:ln>
          <a:effectLst/>
        </p:spPr>
        <p:txBody>
          <a:bodyPr>
            <a:spAutoFit/>
          </a:bodyPr>
          <a:lstStyle/>
          <a:p>
            <a:r>
              <a:rPr lang="en-US">
                <a:solidFill>
                  <a:schemeClr val="bg1"/>
                </a:solidFill>
                <a:latin typeface="Arial Rounded MT Bold" pitchFamily="34" charset="0"/>
              </a:rPr>
              <a:t>To publish applications through the Android Market, you must register as a developer. Registering as a developer verifies who you are to Google and signs you up for a Google Checkout account, which the Android Market uses to disperse revenue from applications sales back to developers.</a:t>
            </a:r>
          </a:p>
        </p:txBody>
      </p:sp>
      <p:sp>
        <p:nvSpPr>
          <p:cNvPr id="6148" name="Text Box 6"/>
          <p:cNvSpPr txBox="1">
            <a:spLocks noChangeArrowheads="1"/>
          </p:cNvSpPr>
          <p:nvPr/>
        </p:nvSpPr>
        <p:spPr bwMode="auto">
          <a:xfrm>
            <a:off x="974725" y="319088"/>
            <a:ext cx="5157788" cy="400050"/>
          </a:xfrm>
          <a:prstGeom prst="rect">
            <a:avLst/>
          </a:prstGeom>
          <a:noFill/>
          <a:ln w="9525">
            <a:noFill/>
            <a:miter lim="800000"/>
            <a:headEnd/>
            <a:tailEnd/>
          </a:ln>
          <a:effectLst/>
        </p:spPr>
        <p:txBody>
          <a:bodyPr wrap="none">
            <a:spAutoFit/>
          </a:bodyPr>
          <a:lstStyle/>
          <a:p>
            <a:r>
              <a:rPr lang="en-US" sz="2000" b="1">
                <a:solidFill>
                  <a:srgbClr val="00FF00"/>
                </a:solidFill>
                <a:latin typeface="Arial Black" pitchFamily="34" charset="0"/>
              </a:rPr>
              <a:t>Signing Up for a Developer Account</a:t>
            </a:r>
          </a:p>
        </p:txBody>
      </p:sp>
      <p:pic>
        <p:nvPicPr>
          <p:cNvPr id="6149" name="Picture 9"/>
          <p:cNvPicPr>
            <a:picLocks noChangeAspect="1" noChangeArrowheads="1"/>
          </p:cNvPicPr>
          <p:nvPr/>
        </p:nvPicPr>
        <p:blipFill>
          <a:blip r:embed="rId4" cstate="print"/>
          <a:srcRect l="13252" t="1888" r="14458" b="5000"/>
          <a:stretch>
            <a:fillRect/>
          </a:stretch>
        </p:blipFill>
        <p:spPr bwMode="auto">
          <a:xfrm>
            <a:off x="3343275" y="2481263"/>
            <a:ext cx="4800600" cy="38655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0" y="0"/>
            <a:ext cx="9144000" cy="6858000"/>
            <a:chOff x="0" y="0"/>
            <a:chExt cx="9144000" cy="6857999"/>
          </a:xfrm>
        </p:grpSpPr>
        <p:pic>
          <p:nvPicPr>
            <p:cNvPr id="7176" name="Picture 6"/>
            <p:cNvPicPr>
              <a:picLocks noChangeAspect="1"/>
            </p:cNvPicPr>
            <p:nvPr/>
          </p:nvPicPr>
          <p:blipFill>
            <a:blip r:embed="rId2" cstate="print"/>
            <a:srcRect/>
            <a:stretch>
              <a:fillRect/>
            </a:stretch>
          </p:blipFill>
          <p:spPr bwMode="auto">
            <a:xfrm>
              <a:off x="0" y="0"/>
              <a:ext cx="9144000" cy="6857999"/>
            </a:xfrm>
            <a:prstGeom prst="rect">
              <a:avLst/>
            </a:prstGeom>
            <a:noFill/>
            <a:ln w="9525">
              <a:noFill/>
              <a:miter lim="800000"/>
              <a:headEnd/>
              <a:tailEnd/>
            </a:ln>
          </p:spPr>
        </p:pic>
        <p:pic>
          <p:nvPicPr>
            <p:cNvPr id="7177" name="Picture 7"/>
            <p:cNvPicPr>
              <a:picLocks noChangeAspect="1"/>
            </p:cNvPicPr>
            <p:nvPr/>
          </p:nvPicPr>
          <p:blipFill>
            <a:blip r:embed="rId3" cstate="print"/>
            <a:srcRect/>
            <a:stretch>
              <a:fillRect/>
            </a:stretch>
          </p:blipFill>
          <p:spPr bwMode="auto">
            <a:xfrm>
              <a:off x="0" y="1971674"/>
              <a:ext cx="8686800" cy="4886325"/>
            </a:xfrm>
            <a:prstGeom prst="rect">
              <a:avLst/>
            </a:prstGeom>
            <a:noFill/>
            <a:ln w="9525">
              <a:noFill/>
              <a:miter lim="800000"/>
              <a:headEnd/>
              <a:tailEnd/>
            </a:ln>
          </p:spPr>
        </p:pic>
      </p:grpSp>
      <p:sp>
        <p:nvSpPr>
          <p:cNvPr id="7171" name="Text Box 4"/>
          <p:cNvSpPr txBox="1">
            <a:spLocks noChangeArrowheads="1"/>
          </p:cNvSpPr>
          <p:nvPr/>
        </p:nvSpPr>
        <p:spPr bwMode="auto">
          <a:xfrm>
            <a:off x="1279525" y="798513"/>
            <a:ext cx="184150" cy="366712"/>
          </a:xfrm>
          <a:prstGeom prst="rect">
            <a:avLst/>
          </a:prstGeom>
          <a:noFill/>
          <a:ln w="9525">
            <a:noFill/>
            <a:miter lim="800000"/>
            <a:headEnd/>
            <a:tailEnd/>
          </a:ln>
          <a:effectLst/>
        </p:spPr>
        <p:txBody>
          <a:bodyPr wrap="none">
            <a:spAutoFit/>
          </a:bodyPr>
          <a:lstStyle/>
          <a:p>
            <a:endParaRPr lang="en-US"/>
          </a:p>
        </p:txBody>
      </p:sp>
      <p:sp>
        <p:nvSpPr>
          <p:cNvPr id="7172" name="Text Box 5"/>
          <p:cNvSpPr txBox="1">
            <a:spLocks noChangeArrowheads="1"/>
          </p:cNvSpPr>
          <p:nvPr/>
        </p:nvSpPr>
        <p:spPr bwMode="auto">
          <a:xfrm>
            <a:off x="1143000" y="533400"/>
            <a:ext cx="5543550" cy="400050"/>
          </a:xfrm>
          <a:prstGeom prst="rect">
            <a:avLst/>
          </a:prstGeom>
          <a:noFill/>
          <a:ln w="9525">
            <a:noFill/>
            <a:miter lim="800000"/>
            <a:headEnd/>
            <a:tailEnd/>
          </a:ln>
          <a:effectLst/>
        </p:spPr>
        <p:txBody>
          <a:bodyPr wrap="none">
            <a:spAutoFit/>
          </a:bodyPr>
          <a:lstStyle/>
          <a:p>
            <a:r>
              <a:rPr lang="en-US" sz="2000">
                <a:solidFill>
                  <a:srgbClr val="00FF00"/>
                </a:solidFill>
                <a:latin typeface="Arial Black" pitchFamily="34" charset="0"/>
              </a:rPr>
              <a:t>Steps in signing up for Google Market:</a:t>
            </a:r>
          </a:p>
        </p:txBody>
      </p:sp>
      <p:sp>
        <p:nvSpPr>
          <p:cNvPr id="7173" name="Text Box 6"/>
          <p:cNvSpPr txBox="1">
            <a:spLocks noChangeArrowheads="1"/>
          </p:cNvSpPr>
          <p:nvPr/>
        </p:nvSpPr>
        <p:spPr bwMode="auto">
          <a:xfrm>
            <a:off x="914400" y="1219200"/>
            <a:ext cx="8220075" cy="369888"/>
          </a:xfrm>
          <a:prstGeom prst="rect">
            <a:avLst/>
          </a:prstGeom>
          <a:noFill/>
          <a:ln w="9525">
            <a:noFill/>
            <a:miter lim="800000"/>
            <a:headEnd/>
            <a:tailEnd/>
          </a:ln>
          <a:effectLst/>
        </p:spPr>
        <p:txBody>
          <a:bodyPr wrap="none">
            <a:spAutoFit/>
          </a:bodyPr>
          <a:lstStyle/>
          <a:p>
            <a:r>
              <a:rPr lang="en-US">
                <a:solidFill>
                  <a:schemeClr val="bg1"/>
                </a:solidFill>
                <a:latin typeface="Arial Rounded MT Bold" pitchFamily="34" charset="0"/>
              </a:rPr>
              <a:t>1. Browse to http://market.android.com/publish/signup, as shown below:</a:t>
            </a:r>
          </a:p>
        </p:txBody>
      </p:sp>
      <p:sp>
        <p:nvSpPr>
          <p:cNvPr id="7174" name="Text Box 8"/>
          <p:cNvSpPr txBox="1">
            <a:spLocks noChangeArrowheads="1"/>
          </p:cNvSpPr>
          <p:nvPr/>
        </p:nvSpPr>
        <p:spPr bwMode="auto">
          <a:xfrm>
            <a:off x="2062163" y="5607050"/>
            <a:ext cx="7467600" cy="366713"/>
          </a:xfrm>
          <a:prstGeom prst="rect">
            <a:avLst/>
          </a:prstGeom>
          <a:noFill/>
          <a:ln w="9525">
            <a:noFill/>
            <a:miter lim="800000"/>
            <a:headEnd/>
            <a:tailEnd/>
          </a:ln>
          <a:effectLst/>
        </p:spPr>
        <p:txBody>
          <a:bodyPr>
            <a:spAutoFit/>
          </a:bodyPr>
          <a:lstStyle/>
          <a:p>
            <a:pPr marL="290513" indent="-290513"/>
            <a:r>
              <a:rPr lang="en-US">
                <a:solidFill>
                  <a:schemeClr val="bg1"/>
                </a:solidFill>
                <a:latin typeface="Arial Rounded MT Bold" pitchFamily="34" charset="0"/>
              </a:rPr>
              <a:t>2. Sign in with the Google Account you want to use. </a:t>
            </a:r>
          </a:p>
        </p:txBody>
      </p:sp>
      <p:pic>
        <p:nvPicPr>
          <p:cNvPr id="7175" name="Picture 9"/>
          <p:cNvPicPr>
            <a:picLocks noChangeAspect="1" noChangeArrowheads="1"/>
          </p:cNvPicPr>
          <p:nvPr/>
        </p:nvPicPr>
        <p:blipFill>
          <a:blip r:embed="rId4" cstate="print"/>
          <a:srcRect b="26038"/>
          <a:stretch>
            <a:fillRect/>
          </a:stretch>
        </p:blipFill>
        <p:spPr bwMode="auto">
          <a:xfrm>
            <a:off x="2317750" y="1739900"/>
            <a:ext cx="5791200" cy="3505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0" y="0"/>
            <a:ext cx="9144000" cy="6858000"/>
            <a:chOff x="0" y="0"/>
            <a:chExt cx="9144000" cy="6857999"/>
          </a:xfrm>
        </p:grpSpPr>
        <p:pic>
          <p:nvPicPr>
            <p:cNvPr id="8198" name="Picture 6"/>
            <p:cNvPicPr>
              <a:picLocks noChangeAspect="1"/>
            </p:cNvPicPr>
            <p:nvPr/>
          </p:nvPicPr>
          <p:blipFill>
            <a:blip r:embed="rId2" cstate="print"/>
            <a:srcRect/>
            <a:stretch>
              <a:fillRect/>
            </a:stretch>
          </p:blipFill>
          <p:spPr bwMode="auto">
            <a:xfrm>
              <a:off x="0" y="0"/>
              <a:ext cx="9144000" cy="6857999"/>
            </a:xfrm>
            <a:prstGeom prst="rect">
              <a:avLst/>
            </a:prstGeom>
            <a:noFill/>
            <a:ln w="9525">
              <a:noFill/>
              <a:miter lim="800000"/>
              <a:headEnd/>
              <a:tailEnd/>
            </a:ln>
          </p:spPr>
        </p:pic>
        <p:pic>
          <p:nvPicPr>
            <p:cNvPr id="8199" name="Picture 7"/>
            <p:cNvPicPr>
              <a:picLocks noChangeAspect="1"/>
            </p:cNvPicPr>
            <p:nvPr/>
          </p:nvPicPr>
          <p:blipFill>
            <a:blip r:embed="rId3" cstate="print"/>
            <a:srcRect/>
            <a:stretch>
              <a:fillRect/>
            </a:stretch>
          </p:blipFill>
          <p:spPr bwMode="auto">
            <a:xfrm>
              <a:off x="0" y="1971674"/>
              <a:ext cx="8686800" cy="4886325"/>
            </a:xfrm>
            <a:prstGeom prst="rect">
              <a:avLst/>
            </a:prstGeom>
            <a:noFill/>
            <a:ln w="9525">
              <a:noFill/>
              <a:miter lim="800000"/>
              <a:headEnd/>
              <a:tailEnd/>
            </a:ln>
          </p:spPr>
        </p:pic>
      </p:grpSp>
      <p:sp>
        <p:nvSpPr>
          <p:cNvPr id="8195" name="Text Box 4"/>
          <p:cNvSpPr txBox="1">
            <a:spLocks noChangeArrowheads="1"/>
          </p:cNvSpPr>
          <p:nvPr/>
        </p:nvSpPr>
        <p:spPr bwMode="auto">
          <a:xfrm>
            <a:off x="762000" y="619125"/>
            <a:ext cx="4419600" cy="922338"/>
          </a:xfrm>
          <a:prstGeom prst="rect">
            <a:avLst/>
          </a:prstGeom>
          <a:noFill/>
          <a:ln w="9525">
            <a:noFill/>
            <a:miter lim="800000"/>
            <a:headEnd/>
            <a:tailEnd/>
          </a:ln>
          <a:effectLst/>
        </p:spPr>
        <p:txBody>
          <a:bodyPr>
            <a:spAutoFit/>
          </a:bodyPr>
          <a:lstStyle/>
          <a:p>
            <a:pPr marL="290513" indent="-290513"/>
            <a:r>
              <a:rPr lang="en-US">
                <a:solidFill>
                  <a:schemeClr val="bg1"/>
                </a:solidFill>
                <a:latin typeface="Arial Rounded MT Bold" pitchFamily="34" charset="0"/>
              </a:rPr>
              <a:t>3.Enter you developer information, including your name, email address, and website, as shown:</a:t>
            </a:r>
          </a:p>
        </p:txBody>
      </p:sp>
      <p:pic>
        <p:nvPicPr>
          <p:cNvPr id="8196" name="Picture 5"/>
          <p:cNvPicPr>
            <a:picLocks noChangeAspect="1" noChangeArrowheads="1"/>
          </p:cNvPicPr>
          <p:nvPr/>
        </p:nvPicPr>
        <p:blipFill>
          <a:blip r:embed="rId4" cstate="print"/>
          <a:srcRect t="2623" r="27869" b="8197"/>
          <a:stretch>
            <a:fillRect/>
          </a:stretch>
        </p:blipFill>
        <p:spPr bwMode="auto">
          <a:xfrm>
            <a:off x="4804620" y="0"/>
            <a:ext cx="4339380" cy="3352800"/>
          </a:xfrm>
          <a:prstGeom prst="rect">
            <a:avLst/>
          </a:prstGeom>
          <a:noFill/>
          <a:ln w="9525">
            <a:noFill/>
            <a:miter lim="800000"/>
            <a:headEnd/>
            <a:tailEnd/>
          </a:ln>
          <a:effectLst/>
        </p:spPr>
      </p:pic>
      <p:sp>
        <p:nvSpPr>
          <p:cNvPr id="8197" name="Text Box 6"/>
          <p:cNvSpPr txBox="1">
            <a:spLocks noChangeArrowheads="1"/>
          </p:cNvSpPr>
          <p:nvPr/>
        </p:nvSpPr>
        <p:spPr bwMode="auto">
          <a:xfrm>
            <a:off x="2133600" y="3462338"/>
            <a:ext cx="6934200" cy="2308225"/>
          </a:xfrm>
          <a:prstGeom prst="rect">
            <a:avLst/>
          </a:prstGeom>
          <a:noFill/>
          <a:ln w="9525">
            <a:noFill/>
            <a:miter lim="800000"/>
            <a:headEnd/>
            <a:tailEnd/>
          </a:ln>
          <a:effectLst/>
        </p:spPr>
        <p:txBody>
          <a:bodyPr>
            <a:spAutoFit/>
          </a:bodyPr>
          <a:lstStyle/>
          <a:p>
            <a:r>
              <a:rPr lang="en-US" dirty="0">
                <a:solidFill>
                  <a:schemeClr val="bg1"/>
                </a:solidFill>
                <a:latin typeface="Arial Rounded MT Bold" pitchFamily="34" charset="0"/>
              </a:rPr>
              <a:t>4. Confirm your registration payment (as of this writing, $25 USD). Note that</a:t>
            </a:r>
          </a:p>
          <a:p>
            <a:r>
              <a:rPr lang="en-US" dirty="0">
                <a:solidFill>
                  <a:schemeClr val="bg1"/>
                </a:solidFill>
                <a:latin typeface="Arial Rounded MT Bold" pitchFamily="34" charset="0"/>
              </a:rPr>
              <a:t>Google Checkout is used for registration payment processing.</a:t>
            </a:r>
          </a:p>
          <a:p>
            <a:endParaRPr lang="en-US" dirty="0">
              <a:solidFill>
                <a:schemeClr val="bg1"/>
              </a:solidFill>
              <a:latin typeface="Arial Rounded MT Bold" pitchFamily="34" charset="0"/>
            </a:endParaRPr>
          </a:p>
          <a:p>
            <a:r>
              <a:rPr lang="en-US" dirty="0">
                <a:solidFill>
                  <a:schemeClr val="bg1"/>
                </a:solidFill>
                <a:latin typeface="Arial Rounded MT Bold" pitchFamily="34" charset="0"/>
              </a:rPr>
              <a:t>5. Provide information for a Google Checkout Merchant account. This is mandatory</a:t>
            </a:r>
          </a:p>
          <a:p>
            <a:r>
              <a:rPr lang="en-US" dirty="0">
                <a:solidFill>
                  <a:schemeClr val="bg1"/>
                </a:solidFill>
                <a:latin typeface="Arial Rounded MT Bold" pitchFamily="34" charset="0"/>
              </a:rPr>
              <a:t>when signing up and paying to be an Android Developer.</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6"/>
          <p:cNvPicPr>
            <a:picLocks noChangeAspect="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9219" name="Picture 7"/>
          <p:cNvPicPr>
            <a:picLocks noChangeAspect="1"/>
          </p:cNvPicPr>
          <p:nvPr/>
        </p:nvPicPr>
        <p:blipFill>
          <a:blip r:embed="rId3" cstate="print"/>
          <a:srcRect/>
          <a:stretch>
            <a:fillRect/>
          </a:stretch>
        </p:blipFill>
        <p:spPr bwMode="auto">
          <a:xfrm>
            <a:off x="-533400" y="1997075"/>
            <a:ext cx="8686800" cy="4886325"/>
          </a:xfrm>
          <a:prstGeom prst="rect">
            <a:avLst/>
          </a:prstGeom>
          <a:noFill/>
          <a:ln w="9525">
            <a:noFill/>
            <a:miter lim="800000"/>
            <a:headEnd/>
            <a:tailEnd/>
          </a:ln>
        </p:spPr>
      </p:pic>
      <p:sp>
        <p:nvSpPr>
          <p:cNvPr id="2" name="Content Placeholder 2"/>
          <p:cNvSpPr>
            <a:spLocks noGrp="1"/>
          </p:cNvSpPr>
          <p:nvPr>
            <p:ph idx="1"/>
          </p:nvPr>
        </p:nvSpPr>
        <p:spPr>
          <a:xfrm>
            <a:off x="1752600" y="762000"/>
            <a:ext cx="7162800" cy="4525963"/>
          </a:xfrm>
        </p:spPr>
        <p:txBody>
          <a:bodyPr/>
          <a:lstStyle/>
          <a:p>
            <a:pPr eaLnBrk="1" hangingPunct="1">
              <a:defRPr/>
            </a:pPr>
            <a:endParaRPr lang="en-US" sz="1800" dirty="0" smtClean="0">
              <a:solidFill>
                <a:schemeClr val="bg1"/>
              </a:solidFill>
              <a:latin typeface="Arial Rounded MT Bold" pitchFamily="34" charset="0"/>
            </a:endParaRPr>
          </a:p>
          <a:p>
            <a:pPr marL="0" indent="0" eaLnBrk="1" hangingPunct="1">
              <a:buFontTx/>
              <a:buNone/>
              <a:defRPr/>
            </a:pPr>
            <a:r>
              <a:rPr lang="en-US" sz="1800" dirty="0" smtClean="0">
                <a:solidFill>
                  <a:schemeClr val="bg1"/>
                </a:solidFill>
                <a:latin typeface="Arial Rounded MT Bold" pitchFamily="34" charset="0"/>
              </a:rPr>
              <a:t>6. Agree to link your credit card and account registration to the Android Market</a:t>
            </a:r>
          </a:p>
          <a:p>
            <a:pPr marL="0" indent="0" eaLnBrk="1" hangingPunct="1">
              <a:buFontTx/>
              <a:buNone/>
              <a:defRPr/>
            </a:pPr>
            <a:endParaRPr lang="en-US" sz="1800" dirty="0" smtClean="0">
              <a:solidFill>
                <a:schemeClr val="bg1"/>
              </a:solidFill>
              <a:latin typeface="Arial Rounded MT Bold" pitchFamily="34" charset="0"/>
            </a:endParaRPr>
          </a:p>
          <a:p>
            <a:pPr marL="0" indent="0" eaLnBrk="1" hangingPunct="1">
              <a:buFontTx/>
              <a:buNone/>
              <a:defRPr/>
            </a:pPr>
            <a:endParaRPr lang="en-US" sz="1800" dirty="0">
              <a:solidFill>
                <a:schemeClr val="bg1"/>
              </a:solidFill>
              <a:latin typeface="Arial Rounded MT Bold" pitchFamily="34" charset="0"/>
            </a:endParaRPr>
          </a:p>
          <a:p>
            <a:pPr marL="0" indent="0" eaLnBrk="1" hangingPunct="1">
              <a:buFontTx/>
              <a:buNone/>
              <a:defRPr/>
            </a:pPr>
            <a:endParaRPr lang="en-US" sz="2000" dirty="0" smtClean="0">
              <a:solidFill>
                <a:srgbClr val="00FF00"/>
              </a:solidFill>
              <a:latin typeface="Arial Black" pitchFamily="34" charset="0"/>
            </a:endParaRPr>
          </a:p>
          <a:p>
            <a:pPr marL="0" indent="0" eaLnBrk="1" hangingPunct="1">
              <a:buFontTx/>
              <a:buNone/>
              <a:defRPr/>
            </a:pPr>
            <a:r>
              <a:rPr lang="en-US" sz="2000" dirty="0" smtClean="0">
                <a:solidFill>
                  <a:srgbClr val="00FF00"/>
                </a:solidFill>
                <a:latin typeface="Arial Black" pitchFamily="34" charset="0"/>
              </a:rPr>
              <a:t>	Developer Distribution Agreement.</a:t>
            </a:r>
          </a:p>
          <a:p>
            <a:pPr lvl="1" eaLnBrk="1" hangingPunct="1">
              <a:defRPr/>
            </a:pPr>
            <a:endParaRPr lang="en-US" sz="1400" dirty="0" smtClean="0">
              <a:solidFill>
                <a:schemeClr val="bg1"/>
              </a:solidFill>
              <a:latin typeface="Arial Rounded MT Bold" pitchFamily="34" charset="0"/>
            </a:endParaRPr>
          </a:p>
          <a:p>
            <a:pPr eaLnBrk="1" hangingPunct="1">
              <a:defRPr/>
            </a:pPr>
            <a:r>
              <a:rPr lang="en-US" sz="1800" dirty="0" smtClean="0">
                <a:solidFill>
                  <a:schemeClr val="bg1"/>
                </a:solidFill>
                <a:latin typeface="Arial Rounded MT Bold" pitchFamily="34" charset="0"/>
              </a:rPr>
              <a:t>When you successfully complete these steps, you are presented with the home screen</a:t>
            </a:r>
          </a:p>
          <a:p>
            <a:pPr eaLnBrk="1" hangingPunct="1">
              <a:defRPr/>
            </a:pPr>
            <a:r>
              <a:rPr lang="en-US" sz="1800" dirty="0" smtClean="0">
                <a:solidFill>
                  <a:schemeClr val="bg1"/>
                </a:solidFill>
                <a:latin typeface="Arial Rounded MT Bold" pitchFamily="34" charset="0"/>
              </a:rPr>
              <a:t>of the Android Market, which also confirms that the Google Checkout Merchant</a:t>
            </a:r>
          </a:p>
          <a:p>
            <a:pPr eaLnBrk="1" hangingPunct="1">
              <a:defRPr/>
            </a:pPr>
            <a:r>
              <a:rPr lang="en-US" sz="1800" dirty="0" smtClean="0">
                <a:solidFill>
                  <a:schemeClr val="bg1"/>
                </a:solidFill>
                <a:latin typeface="Arial Rounded MT Bold" pitchFamily="34" charset="0"/>
              </a:rPr>
              <a:t>account was created.</a:t>
            </a:r>
          </a:p>
          <a:p>
            <a:pPr eaLnBrk="1" hangingPunct="1">
              <a:defRPr/>
            </a:pPr>
            <a:endParaRPr lang="en-US" sz="1800" dirty="0" smtClean="0">
              <a:solidFill>
                <a:schemeClr val="bg1"/>
              </a:solidFill>
              <a:latin typeface="Arial Rounded MT Bold" pitchFamily="34" charset="0"/>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0" y="0"/>
            <a:ext cx="9144000" cy="6858000"/>
            <a:chOff x="0" y="0"/>
            <a:chExt cx="9144000" cy="6857999"/>
          </a:xfrm>
        </p:grpSpPr>
        <p:pic>
          <p:nvPicPr>
            <p:cNvPr id="10246" name="Picture 6"/>
            <p:cNvPicPr>
              <a:picLocks noChangeAspect="1"/>
            </p:cNvPicPr>
            <p:nvPr/>
          </p:nvPicPr>
          <p:blipFill>
            <a:blip r:embed="rId2" cstate="print"/>
            <a:srcRect/>
            <a:stretch>
              <a:fillRect/>
            </a:stretch>
          </p:blipFill>
          <p:spPr bwMode="auto">
            <a:xfrm>
              <a:off x="0" y="0"/>
              <a:ext cx="9144000" cy="6857999"/>
            </a:xfrm>
            <a:prstGeom prst="rect">
              <a:avLst/>
            </a:prstGeom>
            <a:noFill/>
            <a:ln w="9525">
              <a:noFill/>
              <a:miter lim="800000"/>
              <a:headEnd/>
              <a:tailEnd/>
            </a:ln>
          </p:spPr>
        </p:pic>
        <p:pic>
          <p:nvPicPr>
            <p:cNvPr id="10247" name="Picture 7"/>
            <p:cNvPicPr>
              <a:picLocks noChangeAspect="1"/>
            </p:cNvPicPr>
            <p:nvPr/>
          </p:nvPicPr>
          <p:blipFill>
            <a:blip r:embed="rId3" cstate="print"/>
            <a:srcRect/>
            <a:stretch>
              <a:fillRect/>
            </a:stretch>
          </p:blipFill>
          <p:spPr bwMode="auto">
            <a:xfrm>
              <a:off x="0" y="1971674"/>
              <a:ext cx="8686800" cy="4886325"/>
            </a:xfrm>
            <a:prstGeom prst="rect">
              <a:avLst/>
            </a:prstGeom>
            <a:noFill/>
            <a:ln w="9525">
              <a:noFill/>
              <a:miter lim="800000"/>
              <a:headEnd/>
              <a:tailEnd/>
            </a:ln>
          </p:spPr>
        </p:pic>
      </p:grpSp>
      <p:pic>
        <p:nvPicPr>
          <p:cNvPr id="10243" name="Picture 4"/>
          <p:cNvPicPr>
            <a:picLocks noChangeAspect="1" noChangeArrowheads="1"/>
          </p:cNvPicPr>
          <p:nvPr/>
        </p:nvPicPr>
        <p:blipFill>
          <a:blip r:embed="rId4" cstate="print"/>
          <a:srcRect l="29994" t="28986" r="19566" b="18840"/>
          <a:stretch>
            <a:fillRect/>
          </a:stretch>
        </p:blipFill>
        <p:spPr bwMode="auto">
          <a:xfrm>
            <a:off x="3143250" y="2690813"/>
            <a:ext cx="5334000" cy="3448050"/>
          </a:xfrm>
          <a:prstGeom prst="rect">
            <a:avLst/>
          </a:prstGeom>
          <a:noFill/>
          <a:ln w="9525">
            <a:noFill/>
            <a:miter lim="800000"/>
            <a:headEnd/>
            <a:tailEnd/>
          </a:ln>
          <a:effectLst/>
        </p:spPr>
      </p:pic>
      <p:sp>
        <p:nvSpPr>
          <p:cNvPr id="10244" name="Text Box 5"/>
          <p:cNvSpPr txBox="1">
            <a:spLocks noChangeArrowheads="1"/>
          </p:cNvSpPr>
          <p:nvPr/>
        </p:nvSpPr>
        <p:spPr bwMode="auto">
          <a:xfrm>
            <a:off x="1431925" y="646113"/>
            <a:ext cx="6189663" cy="369887"/>
          </a:xfrm>
          <a:prstGeom prst="rect">
            <a:avLst/>
          </a:prstGeom>
          <a:noFill/>
          <a:ln w="9525">
            <a:noFill/>
            <a:miter lim="800000"/>
            <a:headEnd/>
            <a:tailEnd/>
          </a:ln>
          <a:effectLst/>
        </p:spPr>
        <p:txBody>
          <a:bodyPr wrap="none">
            <a:spAutoFit/>
          </a:bodyPr>
          <a:lstStyle/>
          <a:p>
            <a:r>
              <a:rPr lang="en-US" b="1">
                <a:solidFill>
                  <a:srgbClr val="00FF00"/>
                </a:solidFill>
                <a:latin typeface="Arial Black" pitchFamily="34" charset="0"/>
              </a:rPr>
              <a:t>Uploading an Application to the Android Market</a:t>
            </a:r>
          </a:p>
        </p:txBody>
      </p:sp>
      <p:sp>
        <p:nvSpPr>
          <p:cNvPr id="10245" name="Text Box 6"/>
          <p:cNvSpPr txBox="1">
            <a:spLocks noChangeArrowheads="1"/>
          </p:cNvSpPr>
          <p:nvPr/>
        </p:nvSpPr>
        <p:spPr bwMode="auto">
          <a:xfrm>
            <a:off x="222250" y="1219200"/>
            <a:ext cx="8699500" cy="1200150"/>
          </a:xfrm>
          <a:prstGeom prst="rect">
            <a:avLst/>
          </a:prstGeom>
          <a:noFill/>
          <a:ln w="9525">
            <a:noFill/>
            <a:miter lim="800000"/>
            <a:headEnd/>
            <a:tailEnd/>
          </a:ln>
          <a:effectLst/>
        </p:spPr>
        <p:txBody>
          <a:bodyPr wrap="none">
            <a:spAutoFit/>
          </a:bodyPr>
          <a:lstStyle/>
          <a:p>
            <a:r>
              <a:rPr lang="en-US">
                <a:solidFill>
                  <a:schemeClr val="bg1"/>
                </a:solidFill>
                <a:latin typeface="Arial Rounded MT Bold" pitchFamily="34" charset="0"/>
              </a:rPr>
              <a:t>Now that you have an account registered for publishing applications through</a:t>
            </a:r>
          </a:p>
          <a:p>
            <a:r>
              <a:rPr lang="en-US">
                <a:solidFill>
                  <a:schemeClr val="bg1"/>
                </a:solidFill>
                <a:latin typeface="Arial Rounded MT Bold" pitchFamily="34" charset="0"/>
              </a:rPr>
              <a:t>Android Market, you are ready to upload applications package. From</a:t>
            </a:r>
          </a:p>
          <a:p>
            <a:r>
              <a:rPr lang="en-US">
                <a:solidFill>
                  <a:schemeClr val="bg1"/>
                </a:solidFill>
                <a:latin typeface="Arial Rounded MT Bold" pitchFamily="34" charset="0"/>
              </a:rPr>
              <a:t>the main page of the Android Market website, sign in and click the Upload</a:t>
            </a:r>
          </a:p>
          <a:p>
            <a:r>
              <a:rPr lang="en-US">
                <a:solidFill>
                  <a:schemeClr val="bg1"/>
                </a:solidFill>
                <a:latin typeface="Arial Rounded MT Bold" pitchFamily="34" charset="0"/>
              </a:rPr>
              <a:t>Application button, as shown below.</a:t>
            </a: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0" y="0"/>
            <a:ext cx="9144000" cy="6858000"/>
            <a:chOff x="0" y="0"/>
            <a:chExt cx="9144000" cy="6857999"/>
          </a:xfrm>
        </p:grpSpPr>
        <p:pic>
          <p:nvPicPr>
            <p:cNvPr id="11269" name="Picture 6"/>
            <p:cNvPicPr>
              <a:picLocks noChangeAspect="1"/>
            </p:cNvPicPr>
            <p:nvPr/>
          </p:nvPicPr>
          <p:blipFill>
            <a:blip r:embed="rId2" cstate="print"/>
            <a:srcRect/>
            <a:stretch>
              <a:fillRect/>
            </a:stretch>
          </p:blipFill>
          <p:spPr bwMode="auto">
            <a:xfrm>
              <a:off x="0" y="0"/>
              <a:ext cx="9144000" cy="6857999"/>
            </a:xfrm>
            <a:prstGeom prst="rect">
              <a:avLst/>
            </a:prstGeom>
            <a:noFill/>
            <a:ln w="9525">
              <a:noFill/>
              <a:miter lim="800000"/>
              <a:headEnd/>
              <a:tailEnd/>
            </a:ln>
          </p:spPr>
        </p:pic>
        <p:pic>
          <p:nvPicPr>
            <p:cNvPr id="11270" name="Picture 7"/>
            <p:cNvPicPr>
              <a:picLocks noChangeAspect="1"/>
            </p:cNvPicPr>
            <p:nvPr/>
          </p:nvPicPr>
          <p:blipFill>
            <a:blip r:embed="rId3" cstate="print"/>
            <a:srcRect/>
            <a:stretch>
              <a:fillRect/>
            </a:stretch>
          </p:blipFill>
          <p:spPr bwMode="auto">
            <a:xfrm>
              <a:off x="0" y="1971674"/>
              <a:ext cx="8686800" cy="4886325"/>
            </a:xfrm>
            <a:prstGeom prst="rect">
              <a:avLst/>
            </a:prstGeom>
            <a:noFill/>
            <a:ln w="9525">
              <a:noFill/>
              <a:miter lim="800000"/>
              <a:headEnd/>
              <a:tailEnd/>
            </a:ln>
          </p:spPr>
        </p:pic>
      </p:grpSp>
      <p:pic>
        <p:nvPicPr>
          <p:cNvPr id="11267" name="Picture 4"/>
          <p:cNvPicPr>
            <a:picLocks noChangeAspect="1" noChangeArrowheads="1"/>
          </p:cNvPicPr>
          <p:nvPr/>
        </p:nvPicPr>
        <p:blipFill>
          <a:blip r:embed="rId4" cstate="print"/>
          <a:srcRect l="40230" t="20230" r="18391" b="11725"/>
          <a:stretch>
            <a:fillRect/>
          </a:stretch>
        </p:blipFill>
        <p:spPr bwMode="auto">
          <a:xfrm>
            <a:off x="2514600" y="1447800"/>
            <a:ext cx="5105400" cy="5246688"/>
          </a:xfrm>
          <a:prstGeom prst="rect">
            <a:avLst/>
          </a:prstGeom>
          <a:noFill/>
          <a:ln w="9525">
            <a:noFill/>
            <a:miter lim="800000"/>
            <a:headEnd/>
            <a:tailEnd/>
          </a:ln>
          <a:effectLst/>
        </p:spPr>
      </p:pic>
      <p:sp>
        <p:nvSpPr>
          <p:cNvPr id="11268" name="Text Box 6"/>
          <p:cNvSpPr txBox="1">
            <a:spLocks noChangeArrowheads="1"/>
          </p:cNvSpPr>
          <p:nvPr/>
        </p:nvSpPr>
        <p:spPr bwMode="auto">
          <a:xfrm>
            <a:off x="1371600" y="511175"/>
            <a:ext cx="6940550" cy="400050"/>
          </a:xfrm>
          <a:prstGeom prst="rect">
            <a:avLst/>
          </a:prstGeom>
          <a:noFill/>
          <a:ln w="9525">
            <a:noFill/>
            <a:miter lim="800000"/>
            <a:headEnd/>
            <a:tailEnd/>
          </a:ln>
          <a:effectLst/>
        </p:spPr>
        <p:txBody>
          <a:bodyPr wrap="none">
            <a:spAutoFit/>
          </a:bodyPr>
          <a:lstStyle/>
          <a:p>
            <a:r>
              <a:rPr lang="en-US" sz="2000">
                <a:solidFill>
                  <a:srgbClr val="00FF00"/>
                </a:solidFill>
                <a:latin typeface="Arial Black" pitchFamily="34" charset="0"/>
              </a:rPr>
              <a:t>The form for uploading the application package.</a:t>
            </a: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0" y="0"/>
            <a:ext cx="9144000" cy="6858000"/>
            <a:chOff x="0" y="0"/>
            <a:chExt cx="9144000" cy="6857999"/>
          </a:xfrm>
        </p:grpSpPr>
        <p:pic>
          <p:nvPicPr>
            <p:cNvPr id="12293" name="Picture 6"/>
            <p:cNvPicPr>
              <a:picLocks noChangeAspect="1"/>
            </p:cNvPicPr>
            <p:nvPr/>
          </p:nvPicPr>
          <p:blipFill>
            <a:blip r:embed="rId2" cstate="print"/>
            <a:srcRect/>
            <a:stretch>
              <a:fillRect/>
            </a:stretch>
          </p:blipFill>
          <p:spPr bwMode="auto">
            <a:xfrm>
              <a:off x="0" y="0"/>
              <a:ext cx="9144000" cy="6857999"/>
            </a:xfrm>
            <a:prstGeom prst="rect">
              <a:avLst/>
            </a:prstGeom>
            <a:noFill/>
            <a:ln w="9525">
              <a:noFill/>
              <a:miter lim="800000"/>
              <a:headEnd/>
              <a:tailEnd/>
            </a:ln>
          </p:spPr>
        </p:pic>
        <p:pic>
          <p:nvPicPr>
            <p:cNvPr id="12294" name="Picture 7"/>
            <p:cNvPicPr>
              <a:picLocks noChangeAspect="1"/>
            </p:cNvPicPr>
            <p:nvPr/>
          </p:nvPicPr>
          <p:blipFill>
            <a:blip r:embed="rId3" cstate="print"/>
            <a:srcRect/>
            <a:stretch>
              <a:fillRect/>
            </a:stretch>
          </p:blipFill>
          <p:spPr bwMode="auto">
            <a:xfrm>
              <a:off x="0" y="1971674"/>
              <a:ext cx="8686800" cy="4886325"/>
            </a:xfrm>
            <a:prstGeom prst="rect">
              <a:avLst/>
            </a:prstGeom>
            <a:noFill/>
            <a:ln w="9525">
              <a:noFill/>
              <a:miter lim="800000"/>
              <a:headEnd/>
              <a:tailEnd/>
            </a:ln>
          </p:spPr>
        </p:pic>
      </p:grpSp>
      <p:pic>
        <p:nvPicPr>
          <p:cNvPr id="12291" name="Picture 5"/>
          <p:cNvPicPr>
            <a:picLocks noChangeAspect="1" noChangeArrowheads="1"/>
          </p:cNvPicPr>
          <p:nvPr/>
        </p:nvPicPr>
        <p:blipFill>
          <a:blip r:embed="rId4" cstate="print"/>
          <a:srcRect l="31633" t="19592" r="23470" b="13469"/>
          <a:stretch>
            <a:fillRect/>
          </a:stretch>
        </p:blipFill>
        <p:spPr bwMode="auto">
          <a:xfrm>
            <a:off x="2895600" y="1620838"/>
            <a:ext cx="5029200" cy="4684712"/>
          </a:xfrm>
          <a:prstGeom prst="rect">
            <a:avLst/>
          </a:prstGeom>
          <a:noFill/>
          <a:ln w="9525">
            <a:noFill/>
            <a:miter lim="800000"/>
            <a:headEnd/>
            <a:tailEnd/>
          </a:ln>
          <a:effectLst/>
        </p:spPr>
      </p:pic>
      <p:sp>
        <p:nvSpPr>
          <p:cNvPr id="12292" name="Text Box 6"/>
          <p:cNvSpPr txBox="1">
            <a:spLocks noChangeArrowheads="1"/>
          </p:cNvSpPr>
          <p:nvPr/>
        </p:nvSpPr>
        <p:spPr bwMode="auto">
          <a:xfrm>
            <a:off x="723900" y="581025"/>
            <a:ext cx="7696200" cy="1323975"/>
          </a:xfrm>
          <a:prstGeom prst="rect">
            <a:avLst/>
          </a:prstGeom>
          <a:noFill/>
          <a:ln w="9525">
            <a:noFill/>
            <a:miter lim="800000"/>
            <a:headEnd/>
            <a:tailEnd/>
          </a:ln>
          <a:effectLst/>
        </p:spPr>
        <p:txBody>
          <a:bodyPr>
            <a:spAutoFit/>
          </a:bodyPr>
          <a:lstStyle/>
          <a:p>
            <a:r>
              <a:rPr lang="en-US" sz="2000">
                <a:solidFill>
                  <a:srgbClr val="00FF00"/>
                </a:solidFill>
                <a:latin typeface="Arial Black" pitchFamily="34" charset="0"/>
              </a:rPr>
              <a:t>The screen allowing the developer to choose which countries to ship the application to. All countries that do not allow paid applications to be exported to are disabled.</a:t>
            </a: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0" y="0"/>
            <a:ext cx="9144000" cy="6858000"/>
            <a:chOff x="0" y="0"/>
            <a:chExt cx="9144000" cy="6857999"/>
          </a:xfrm>
        </p:grpSpPr>
        <p:pic>
          <p:nvPicPr>
            <p:cNvPr id="13317" name="Picture 6"/>
            <p:cNvPicPr>
              <a:picLocks noChangeAspect="1"/>
            </p:cNvPicPr>
            <p:nvPr/>
          </p:nvPicPr>
          <p:blipFill>
            <a:blip r:embed="rId2" cstate="print"/>
            <a:srcRect/>
            <a:stretch>
              <a:fillRect/>
            </a:stretch>
          </p:blipFill>
          <p:spPr bwMode="auto">
            <a:xfrm>
              <a:off x="0" y="0"/>
              <a:ext cx="9144000" cy="6857999"/>
            </a:xfrm>
            <a:prstGeom prst="rect">
              <a:avLst/>
            </a:prstGeom>
            <a:noFill/>
            <a:ln w="9525">
              <a:noFill/>
              <a:miter lim="800000"/>
              <a:headEnd/>
              <a:tailEnd/>
            </a:ln>
          </p:spPr>
        </p:pic>
        <p:pic>
          <p:nvPicPr>
            <p:cNvPr id="13318" name="Picture 7"/>
            <p:cNvPicPr>
              <a:picLocks noChangeAspect="1"/>
            </p:cNvPicPr>
            <p:nvPr/>
          </p:nvPicPr>
          <p:blipFill>
            <a:blip r:embed="rId3" cstate="print"/>
            <a:srcRect/>
            <a:stretch>
              <a:fillRect/>
            </a:stretch>
          </p:blipFill>
          <p:spPr bwMode="auto">
            <a:xfrm>
              <a:off x="0" y="1971674"/>
              <a:ext cx="8686800" cy="4886325"/>
            </a:xfrm>
            <a:prstGeom prst="rect">
              <a:avLst/>
            </a:prstGeom>
            <a:noFill/>
            <a:ln w="9525">
              <a:noFill/>
              <a:miter lim="800000"/>
              <a:headEnd/>
              <a:tailEnd/>
            </a:ln>
          </p:spPr>
        </p:pic>
      </p:grpSp>
      <p:sp>
        <p:nvSpPr>
          <p:cNvPr id="13315" name="Text Box 4"/>
          <p:cNvSpPr txBox="1">
            <a:spLocks noChangeArrowheads="1"/>
          </p:cNvSpPr>
          <p:nvPr/>
        </p:nvSpPr>
        <p:spPr bwMode="auto">
          <a:xfrm>
            <a:off x="1066800" y="1219200"/>
            <a:ext cx="8093075" cy="5354638"/>
          </a:xfrm>
          <a:prstGeom prst="rect">
            <a:avLst/>
          </a:prstGeom>
          <a:noFill/>
          <a:ln w="9525">
            <a:noFill/>
            <a:miter lim="800000"/>
            <a:headEnd/>
            <a:tailEnd/>
          </a:ln>
          <a:effectLst/>
        </p:spPr>
        <p:txBody>
          <a:bodyPr>
            <a:spAutoFit/>
          </a:bodyPr>
          <a:lstStyle/>
          <a:p>
            <a:r>
              <a:rPr lang="en-US" b="1">
                <a:solidFill>
                  <a:srgbClr val="00FF00"/>
                </a:solidFill>
              </a:rPr>
              <a:t>Application title and description in several languages </a:t>
            </a:r>
            <a:r>
              <a:rPr lang="en-US" b="1">
                <a:solidFill>
                  <a:schemeClr val="bg1"/>
                </a:solidFill>
              </a:rPr>
              <a:t>- </a:t>
            </a:r>
            <a:r>
              <a:rPr lang="en-US">
                <a:solidFill>
                  <a:schemeClr val="bg1"/>
                </a:solidFill>
              </a:rPr>
              <a:t>English is the default language.</a:t>
            </a:r>
          </a:p>
          <a:p>
            <a:endParaRPr lang="en-US">
              <a:solidFill>
                <a:schemeClr val="bg1"/>
              </a:solidFill>
            </a:endParaRPr>
          </a:p>
          <a:p>
            <a:r>
              <a:rPr lang="en-US" b="1">
                <a:solidFill>
                  <a:srgbClr val="00FF00"/>
                </a:solidFill>
              </a:rPr>
              <a:t>Countries (locations) where the application will be published </a:t>
            </a:r>
            <a:r>
              <a:rPr lang="en-US" b="1">
                <a:solidFill>
                  <a:schemeClr val="bg1"/>
                </a:solidFill>
              </a:rPr>
              <a:t>- </a:t>
            </a:r>
            <a:r>
              <a:rPr lang="en-US">
                <a:solidFill>
                  <a:schemeClr val="bg1"/>
                </a:solidFill>
              </a:rPr>
              <a:t>These locations are subject to export compliance laws, so choose your locations carefully. As of this writing, nearly 50 locations are available, and new locations are being added regularly. In addition, you can choose specific carriers for each location to further limit application distribution. Alternatively,         	you can choose All Locations to include any future locations 	supported by the market. For a complete list of locations where 	Android applications can be sold or published for free, see 	http://market.android.com/support/bin/</a:t>
            </a:r>
          </a:p>
          <a:p>
            <a:r>
              <a:rPr lang="en-US">
                <a:solidFill>
                  <a:schemeClr val="bg1"/>
                </a:solidFill>
              </a:rPr>
              <a:t>	answer.py?hl=en&amp;answer=138294.</a:t>
            </a:r>
          </a:p>
          <a:p>
            <a:endParaRPr lang="en-US">
              <a:solidFill>
                <a:schemeClr val="bg1"/>
              </a:solidFill>
            </a:endParaRPr>
          </a:p>
          <a:p>
            <a:r>
              <a:rPr lang="en-US" b="1">
                <a:solidFill>
                  <a:srgbClr val="00FF00"/>
                </a:solidFill>
              </a:rPr>
              <a:t>	   Application type and category </a:t>
            </a:r>
            <a:r>
              <a:rPr lang="en-US" b="1">
                <a:solidFill>
                  <a:schemeClr val="bg1"/>
                </a:solidFill>
              </a:rPr>
              <a:t>- </a:t>
            </a:r>
            <a:r>
              <a:rPr lang="en-US">
                <a:solidFill>
                  <a:schemeClr val="bg1"/>
                </a:solidFill>
              </a:rPr>
              <a:t>Spend the time to set these 		fields appropriately, as defined by the Android Market, so 		that your application reaches its intended audience. 			Incorrectly categorized applications do not sell well.</a:t>
            </a:r>
          </a:p>
          <a:p>
            <a:endParaRPr lang="en-US">
              <a:solidFill>
                <a:schemeClr val="bg1"/>
              </a:solidFill>
            </a:endParaRPr>
          </a:p>
        </p:txBody>
      </p:sp>
      <p:sp>
        <p:nvSpPr>
          <p:cNvPr id="13316" name="Text Box 5"/>
          <p:cNvSpPr txBox="1">
            <a:spLocks noChangeArrowheads="1"/>
          </p:cNvSpPr>
          <p:nvPr/>
        </p:nvSpPr>
        <p:spPr bwMode="auto">
          <a:xfrm>
            <a:off x="762000" y="457200"/>
            <a:ext cx="8458200" cy="708025"/>
          </a:xfrm>
          <a:prstGeom prst="rect">
            <a:avLst/>
          </a:prstGeom>
          <a:noFill/>
          <a:ln w="9525">
            <a:noFill/>
            <a:miter lim="800000"/>
            <a:headEnd/>
            <a:tailEnd/>
          </a:ln>
          <a:effectLst/>
        </p:spPr>
        <p:txBody>
          <a:bodyPr>
            <a:spAutoFit/>
          </a:bodyPr>
          <a:lstStyle/>
          <a:p>
            <a:r>
              <a:rPr lang="en-US" sz="2000">
                <a:solidFill>
                  <a:srgbClr val="00FF00"/>
                </a:solidFill>
                <a:latin typeface="Arial Black" pitchFamily="34" charset="0"/>
              </a:rPr>
              <a:t>The following is some of the information you must enter on this form:</a:t>
            </a: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0" y="0"/>
            <a:ext cx="9144000" cy="6858000"/>
            <a:chOff x="0" y="0"/>
            <a:chExt cx="9144000" cy="6857999"/>
          </a:xfrm>
        </p:grpSpPr>
        <p:pic>
          <p:nvPicPr>
            <p:cNvPr id="14340" name="Picture 5"/>
            <p:cNvPicPr>
              <a:picLocks noChangeAspect="1"/>
            </p:cNvPicPr>
            <p:nvPr/>
          </p:nvPicPr>
          <p:blipFill>
            <a:blip r:embed="rId2" cstate="print"/>
            <a:srcRect/>
            <a:stretch>
              <a:fillRect/>
            </a:stretch>
          </p:blipFill>
          <p:spPr bwMode="auto">
            <a:xfrm>
              <a:off x="0" y="0"/>
              <a:ext cx="9144000" cy="6857999"/>
            </a:xfrm>
            <a:prstGeom prst="rect">
              <a:avLst/>
            </a:prstGeom>
            <a:noFill/>
            <a:ln w="9525">
              <a:noFill/>
              <a:miter lim="800000"/>
              <a:headEnd/>
              <a:tailEnd/>
            </a:ln>
          </p:spPr>
        </p:pic>
        <p:pic>
          <p:nvPicPr>
            <p:cNvPr id="14341" name="Picture 6"/>
            <p:cNvPicPr>
              <a:picLocks noChangeAspect="1"/>
            </p:cNvPicPr>
            <p:nvPr/>
          </p:nvPicPr>
          <p:blipFill>
            <a:blip r:embed="rId3" cstate="print"/>
            <a:srcRect/>
            <a:stretch>
              <a:fillRect/>
            </a:stretch>
          </p:blipFill>
          <p:spPr bwMode="auto">
            <a:xfrm>
              <a:off x="0" y="1971674"/>
              <a:ext cx="8686800" cy="4886325"/>
            </a:xfrm>
            <a:prstGeom prst="rect">
              <a:avLst/>
            </a:prstGeom>
            <a:noFill/>
            <a:ln w="9525">
              <a:noFill/>
              <a:miter lim="800000"/>
              <a:headEnd/>
              <a:tailEnd/>
            </a:ln>
          </p:spPr>
        </p:pic>
      </p:grpSp>
      <p:sp>
        <p:nvSpPr>
          <p:cNvPr id="14339" name="Rectangle 3"/>
          <p:cNvSpPr>
            <a:spLocks noChangeArrowheads="1"/>
          </p:cNvSpPr>
          <p:nvPr/>
        </p:nvSpPr>
        <p:spPr bwMode="auto">
          <a:xfrm>
            <a:off x="838200" y="0"/>
            <a:ext cx="8051800" cy="6462713"/>
          </a:xfrm>
          <a:prstGeom prst="rect">
            <a:avLst/>
          </a:prstGeom>
          <a:noFill/>
          <a:ln w="9525">
            <a:noFill/>
            <a:miter lim="800000"/>
            <a:headEnd/>
            <a:tailEnd/>
          </a:ln>
        </p:spPr>
        <p:txBody>
          <a:bodyPr>
            <a:spAutoFit/>
          </a:bodyPr>
          <a:lstStyle/>
          <a:p>
            <a:r>
              <a:rPr lang="en-US" b="1">
                <a:solidFill>
                  <a:srgbClr val="00FF00"/>
                </a:solidFill>
                <a:latin typeface="Arial Rounded MT Bold" pitchFamily="34" charset="0"/>
              </a:rPr>
              <a:t>Application price </a:t>
            </a:r>
            <a:r>
              <a:rPr lang="en-US" b="1">
                <a:solidFill>
                  <a:schemeClr val="bg1"/>
                </a:solidFill>
                <a:latin typeface="Arial Rounded MT Bold" pitchFamily="34" charset="0"/>
              </a:rPr>
              <a:t>- </a:t>
            </a:r>
            <a:r>
              <a:rPr lang="en-US">
                <a:solidFill>
                  <a:schemeClr val="bg1"/>
                </a:solidFill>
                <a:latin typeface="Arial Rounded MT Bold" pitchFamily="34" charset="0"/>
              </a:rPr>
              <a:t>The Android Market currently supports only one pricing model: single payment. No subscription model pricing exists yet within the Android Market. You must find other mechanisms in you’re interested in recurring payment pricing. Note that the Android Market currently imposes a</a:t>
            </a:r>
          </a:p>
          <a:p>
            <a:r>
              <a:rPr lang="en-US">
                <a:solidFill>
                  <a:schemeClr val="bg1"/>
                </a:solidFill>
                <a:latin typeface="Arial Rounded MT Bold" pitchFamily="34" charset="0"/>
              </a:rPr>
              <a:t>30% transaction fee for hosting applications within the Android Market. Prices can range from $0.99 to $200 USD, and similar ranges are available in euros and UK pounds.</a:t>
            </a:r>
          </a:p>
          <a:p>
            <a:endParaRPr lang="en-US">
              <a:solidFill>
                <a:schemeClr val="bg1"/>
              </a:solidFill>
              <a:latin typeface="Arial Rounded MT Bold" pitchFamily="34" charset="0"/>
            </a:endParaRPr>
          </a:p>
          <a:p>
            <a:r>
              <a:rPr lang="en-US" b="1">
                <a:solidFill>
                  <a:srgbClr val="00FF00"/>
                </a:solidFill>
                <a:latin typeface="Arial Rounded MT Bold" pitchFamily="34" charset="0"/>
              </a:rPr>
              <a:t>Copy protection information </a:t>
            </a:r>
            <a:r>
              <a:rPr lang="en-US" b="1">
                <a:solidFill>
                  <a:schemeClr val="bg1"/>
                </a:solidFill>
                <a:latin typeface="Arial Rounded MT Bold" pitchFamily="34" charset="0"/>
              </a:rPr>
              <a:t>- </a:t>
            </a:r>
            <a:r>
              <a:rPr lang="en-US">
                <a:solidFill>
                  <a:schemeClr val="bg1"/>
                </a:solidFill>
                <a:latin typeface="Arial Rounded MT Bold" pitchFamily="34" charset="0"/>
              </a:rPr>
              <a:t>Choosing this option may help prevent the application from being copied from the device and distributed without your knowledge or permission.</a:t>
            </a:r>
          </a:p>
          <a:p>
            <a:endParaRPr lang="en-US">
              <a:solidFill>
                <a:schemeClr val="bg1"/>
              </a:solidFill>
              <a:latin typeface="Arial Rounded MT Bold" pitchFamily="34" charset="0"/>
            </a:endParaRPr>
          </a:p>
          <a:p>
            <a:r>
              <a:rPr lang="en-US" b="1">
                <a:solidFill>
                  <a:schemeClr val="bg1"/>
                </a:solidFill>
                <a:latin typeface="Arial Rounded MT Bold" pitchFamily="34" charset="0"/>
              </a:rPr>
              <a:t>	  </a:t>
            </a:r>
            <a:r>
              <a:rPr lang="en-US" b="1">
                <a:solidFill>
                  <a:srgbClr val="00FF00"/>
                </a:solidFill>
                <a:latin typeface="Arial Rounded MT Bold" pitchFamily="34" charset="0"/>
              </a:rPr>
              <a:t>Support contact information</a:t>
            </a:r>
            <a:r>
              <a:rPr lang="en-US">
                <a:solidFill>
                  <a:srgbClr val="00FF00"/>
                </a:solidFill>
                <a:latin typeface="Arial Rounded MT Bold" pitchFamily="34" charset="0"/>
              </a:rPr>
              <a:t> </a:t>
            </a:r>
            <a:r>
              <a:rPr lang="en-US">
                <a:solidFill>
                  <a:schemeClr val="bg1"/>
                </a:solidFill>
                <a:latin typeface="Arial Rounded MT Bold" pitchFamily="34" charset="0"/>
              </a:rPr>
              <a:t>- This option defaults to the 		   information you provided for the developer account. You can 	   change it on an app-by-app basis, though, which allows for  	   great support flexibility when you’re publishing multiple   	     applications.</a:t>
            </a:r>
          </a:p>
          <a:p>
            <a:endParaRPr lang="en-US">
              <a:solidFill>
                <a:schemeClr val="bg1"/>
              </a:solidFill>
              <a:latin typeface="Arial Rounded MT Bold" pitchFamily="34" charset="0"/>
            </a:endParaRPr>
          </a:p>
          <a:p>
            <a:r>
              <a:rPr lang="en-US" b="1">
                <a:solidFill>
                  <a:schemeClr val="bg1"/>
                </a:solidFill>
                <a:latin typeface="Arial Rounded MT Bold" pitchFamily="34" charset="0"/>
              </a:rPr>
              <a:t>	     </a:t>
            </a:r>
            <a:r>
              <a:rPr lang="en-US" b="1">
                <a:solidFill>
                  <a:srgbClr val="00FF00"/>
                </a:solidFill>
                <a:latin typeface="Arial Rounded MT Bold" pitchFamily="34" charset="0"/>
              </a:rPr>
              <a:t>Consent </a:t>
            </a:r>
            <a:r>
              <a:rPr lang="en-US" b="1">
                <a:solidFill>
                  <a:schemeClr val="bg1"/>
                </a:solidFill>
                <a:latin typeface="Arial Rounded MT Bold" pitchFamily="34" charset="0"/>
              </a:rPr>
              <a:t>- </a:t>
            </a:r>
            <a:r>
              <a:rPr lang="en-US">
                <a:solidFill>
                  <a:schemeClr val="bg1"/>
                </a:solidFill>
                <a:latin typeface="Arial Rounded MT Bold" pitchFamily="34" charset="0"/>
              </a:rPr>
              <a:t>You must click the checkboxes to agree to the 	      terms of the current (at the time you click) Android Content 	     Guidelines as well as the export laws of the United States, 	     regardless of your location or nationality.</a:t>
            </a: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Happy Coding!!!</a:t>
            </a:r>
            <a:endParaRPr lang="en-US" dirty="0"/>
          </a:p>
        </p:txBody>
      </p:sp>
      <p:pic>
        <p:nvPicPr>
          <p:cNvPr id="24578" name="Picture 2" descr="http://hackslurp.com/wp-content/uploads/2011/08/lightsaber.jpg"/>
          <p:cNvPicPr>
            <a:picLocks noChangeAspect="1" noChangeArrowheads="1"/>
          </p:cNvPicPr>
          <p:nvPr/>
        </p:nvPicPr>
        <p:blipFill>
          <a:blip r:embed="rId2" cstate="print"/>
          <a:srcRect/>
          <a:stretch>
            <a:fillRect/>
          </a:stretch>
        </p:blipFill>
        <p:spPr bwMode="auto">
          <a:xfrm>
            <a:off x="0" y="1600200"/>
            <a:ext cx="3843130" cy="2209800"/>
          </a:xfrm>
          <a:prstGeom prst="rect">
            <a:avLst/>
          </a:prstGeom>
          <a:noFill/>
        </p:spPr>
      </p:pic>
      <p:pic>
        <p:nvPicPr>
          <p:cNvPr id="24580" name="Picture 4" descr="http://hackslurp.com/wp-content/uploads/2011/08/killer-android.png"/>
          <p:cNvPicPr>
            <a:picLocks noChangeAspect="1" noChangeArrowheads="1"/>
          </p:cNvPicPr>
          <p:nvPr/>
        </p:nvPicPr>
        <p:blipFill>
          <a:blip r:embed="rId3" cstate="print"/>
          <a:srcRect/>
          <a:stretch>
            <a:fillRect/>
          </a:stretch>
        </p:blipFill>
        <p:spPr bwMode="auto">
          <a:xfrm>
            <a:off x="3886201" y="1600200"/>
            <a:ext cx="3276600" cy="2209800"/>
          </a:xfrm>
          <a:prstGeom prst="rect">
            <a:avLst/>
          </a:prstGeom>
          <a:noFill/>
        </p:spPr>
      </p:pic>
      <p:pic>
        <p:nvPicPr>
          <p:cNvPr id="24582" name="Picture 6" descr="http://hackslurp.com/wp-content/uploads/2011/08/can-not-co-exists-1024x819.jpg"/>
          <p:cNvPicPr>
            <a:picLocks noChangeAspect="1" noChangeArrowheads="1"/>
          </p:cNvPicPr>
          <p:nvPr/>
        </p:nvPicPr>
        <p:blipFill>
          <a:blip r:embed="rId4" cstate="print"/>
          <a:srcRect/>
          <a:stretch>
            <a:fillRect/>
          </a:stretch>
        </p:blipFill>
        <p:spPr bwMode="auto">
          <a:xfrm>
            <a:off x="0" y="3962400"/>
            <a:ext cx="3657600" cy="2527069"/>
          </a:xfrm>
          <a:prstGeom prst="rect">
            <a:avLst/>
          </a:prstGeom>
          <a:noFill/>
        </p:spPr>
      </p:pic>
      <p:pic>
        <p:nvPicPr>
          <p:cNvPr id="24584" name="Picture 8" descr="http://hackslurp.com/wp-content/uploads/2011/08/think-android.jpg"/>
          <p:cNvPicPr>
            <a:picLocks noChangeAspect="1" noChangeArrowheads="1"/>
          </p:cNvPicPr>
          <p:nvPr/>
        </p:nvPicPr>
        <p:blipFill>
          <a:blip r:embed="rId5" cstate="print"/>
          <a:srcRect/>
          <a:stretch>
            <a:fillRect/>
          </a:stretch>
        </p:blipFill>
        <p:spPr bwMode="auto">
          <a:xfrm>
            <a:off x="4267200" y="3886200"/>
            <a:ext cx="4114800" cy="2842952"/>
          </a:xfrm>
          <a:prstGeom prst="rect">
            <a:avLst/>
          </a:prstGeom>
          <a:noFill/>
        </p:spPr>
      </p:pic>
    </p:spTree>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Runtime</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latin typeface="Aparajita" pitchFamily="34" charset="0"/>
                <a:cs typeface="Aparajita" pitchFamily="34" charset="0"/>
              </a:rPr>
              <a:t>Every android application runs in its own process, with its </a:t>
            </a:r>
            <a:r>
              <a:rPr lang="en-US" b="1" dirty="0" smtClean="0">
                <a:latin typeface="Aparajita" pitchFamily="34" charset="0"/>
                <a:cs typeface="Aparajita" pitchFamily="34" charset="0"/>
              </a:rPr>
              <a:t>own instance </a:t>
            </a:r>
            <a:r>
              <a:rPr lang="en-US" b="1" dirty="0">
                <a:latin typeface="Aparajita" pitchFamily="34" charset="0"/>
                <a:cs typeface="Aparajita" pitchFamily="34" charset="0"/>
              </a:rPr>
              <a:t>of the </a:t>
            </a:r>
            <a:r>
              <a:rPr lang="en-US" b="1" dirty="0" err="1">
                <a:latin typeface="Aparajita" pitchFamily="34" charset="0"/>
                <a:cs typeface="Aparajita" pitchFamily="34" charset="0"/>
              </a:rPr>
              <a:t>Dalvik</a:t>
            </a:r>
            <a:r>
              <a:rPr lang="en-US" b="1" dirty="0">
                <a:latin typeface="Aparajita" pitchFamily="34" charset="0"/>
                <a:cs typeface="Aparajita" pitchFamily="34" charset="0"/>
              </a:rPr>
              <a:t> virtual </a:t>
            </a:r>
            <a:r>
              <a:rPr lang="en-US" b="1" dirty="0" smtClean="0">
                <a:latin typeface="Aparajita" pitchFamily="34" charset="0"/>
                <a:cs typeface="Aparajita" pitchFamily="34" charset="0"/>
              </a:rPr>
              <a:t>machine </a:t>
            </a:r>
          </a:p>
          <a:p>
            <a:r>
              <a:rPr lang="en-US" b="1" dirty="0" err="1" smtClean="0">
                <a:latin typeface="Aparajita" pitchFamily="34" charset="0"/>
                <a:cs typeface="Aparajita" pitchFamily="34" charset="0"/>
              </a:rPr>
              <a:t>Dalvik</a:t>
            </a:r>
            <a:r>
              <a:rPr lang="en-US" b="1" dirty="0" smtClean="0">
                <a:latin typeface="Aparajita" pitchFamily="34" charset="0"/>
                <a:cs typeface="Aparajita" pitchFamily="34" charset="0"/>
              </a:rPr>
              <a:t> </a:t>
            </a:r>
            <a:r>
              <a:rPr lang="en-US" b="1" dirty="0">
                <a:latin typeface="Aparajita" pitchFamily="34" charset="0"/>
                <a:cs typeface="Aparajita" pitchFamily="34" charset="0"/>
              </a:rPr>
              <a:t>has been written so that a device can run multiple </a:t>
            </a:r>
            <a:r>
              <a:rPr lang="en-US" b="1" dirty="0" smtClean="0">
                <a:latin typeface="Aparajita" pitchFamily="34" charset="0"/>
                <a:cs typeface="Aparajita" pitchFamily="34" charset="0"/>
              </a:rPr>
              <a:t>VM’s efficiently</a:t>
            </a:r>
            <a:r>
              <a:rPr lang="en-US" b="1" dirty="0">
                <a:latin typeface="Aparajita" pitchFamily="34" charset="0"/>
                <a:cs typeface="Aparajita" pitchFamily="34" charset="0"/>
              </a:rPr>
              <a:t>. The </a:t>
            </a:r>
            <a:r>
              <a:rPr lang="en-US" b="1" dirty="0" err="1">
                <a:latin typeface="Aparajita" pitchFamily="34" charset="0"/>
                <a:cs typeface="Aparajita" pitchFamily="34" charset="0"/>
              </a:rPr>
              <a:t>Dalvik</a:t>
            </a:r>
            <a:r>
              <a:rPr lang="en-US" b="1" dirty="0">
                <a:latin typeface="Aparajita" pitchFamily="34" charset="0"/>
                <a:cs typeface="Aparajita" pitchFamily="34" charset="0"/>
              </a:rPr>
              <a:t> VM executes files in the </a:t>
            </a:r>
            <a:r>
              <a:rPr lang="en-US" b="1" dirty="0" err="1">
                <a:latin typeface="Aparajita" pitchFamily="34" charset="0"/>
                <a:cs typeface="Aparajita" pitchFamily="34" charset="0"/>
              </a:rPr>
              <a:t>Dalvik</a:t>
            </a:r>
            <a:r>
              <a:rPr lang="en-US" b="1" dirty="0">
                <a:latin typeface="Aparajita" pitchFamily="34" charset="0"/>
                <a:cs typeface="Aparajita" pitchFamily="34" charset="0"/>
              </a:rPr>
              <a:t> </a:t>
            </a:r>
            <a:r>
              <a:rPr lang="en-US" b="1" dirty="0" smtClean="0">
                <a:latin typeface="Aparajita" pitchFamily="34" charset="0"/>
                <a:cs typeface="Aparajita" pitchFamily="34" charset="0"/>
              </a:rPr>
              <a:t>executable (.</a:t>
            </a:r>
            <a:r>
              <a:rPr lang="en-US" b="1" dirty="0" err="1">
                <a:latin typeface="Aparajita" pitchFamily="34" charset="0"/>
                <a:cs typeface="Aparajita" pitchFamily="34" charset="0"/>
              </a:rPr>
              <a:t>dex</a:t>
            </a:r>
            <a:r>
              <a:rPr lang="en-US" b="1" dirty="0">
                <a:latin typeface="Aparajita" pitchFamily="34" charset="0"/>
                <a:cs typeface="Aparajita" pitchFamily="34" charset="0"/>
              </a:rPr>
              <a:t>) format which is optimized for minimal memory footprint</a:t>
            </a:r>
          </a:p>
          <a:p>
            <a:r>
              <a:rPr lang="en-US" b="1" dirty="0">
                <a:latin typeface="Aparajita" pitchFamily="34" charset="0"/>
                <a:cs typeface="Aparajita" pitchFamily="34" charset="0"/>
              </a:rPr>
              <a:t>The VM is register-based, and runs classes compiled in a </a:t>
            </a:r>
            <a:r>
              <a:rPr lang="en-US" b="1" dirty="0" smtClean="0">
                <a:latin typeface="Aparajita" pitchFamily="34" charset="0"/>
                <a:cs typeface="Aparajita" pitchFamily="34" charset="0"/>
              </a:rPr>
              <a:t>Java language </a:t>
            </a:r>
            <a:r>
              <a:rPr lang="en-US" b="1" dirty="0">
                <a:latin typeface="Aparajita" pitchFamily="34" charset="0"/>
                <a:cs typeface="Aparajita" pitchFamily="34" charset="0"/>
              </a:rPr>
              <a:t>compiler that have been transformed into the .</a:t>
            </a:r>
            <a:r>
              <a:rPr lang="en-US" b="1" dirty="0" err="1">
                <a:latin typeface="Aparajita" pitchFamily="34" charset="0"/>
                <a:cs typeface="Aparajita" pitchFamily="34" charset="0"/>
              </a:rPr>
              <a:t>dex</a:t>
            </a:r>
            <a:r>
              <a:rPr lang="en-US" b="1" dirty="0">
                <a:latin typeface="Aparajita" pitchFamily="34" charset="0"/>
                <a:cs typeface="Aparajita" pitchFamily="34" charset="0"/>
              </a:rPr>
              <a:t> </a:t>
            </a:r>
            <a:r>
              <a:rPr lang="en-US" b="1" dirty="0" smtClean="0">
                <a:latin typeface="Aparajita" pitchFamily="34" charset="0"/>
                <a:cs typeface="Aparajita" pitchFamily="34" charset="0"/>
              </a:rPr>
              <a:t>format by </a:t>
            </a:r>
            <a:r>
              <a:rPr lang="en-US" b="1" dirty="0">
                <a:latin typeface="Aparajita" pitchFamily="34" charset="0"/>
                <a:cs typeface="Aparajita" pitchFamily="34" charset="0"/>
              </a:rPr>
              <a:t>the included “</a:t>
            </a:r>
            <a:r>
              <a:rPr lang="en-US" b="1" dirty="0" err="1">
                <a:latin typeface="Aparajita" pitchFamily="34" charset="0"/>
                <a:cs typeface="Aparajita" pitchFamily="34" charset="0"/>
              </a:rPr>
              <a:t>dx</a:t>
            </a:r>
            <a:r>
              <a:rPr lang="en-US" b="1" dirty="0">
                <a:latin typeface="Aparajita" pitchFamily="34" charset="0"/>
                <a:cs typeface="Aparajita" pitchFamily="34" charset="0"/>
              </a:rPr>
              <a:t>” tool</a:t>
            </a:r>
          </a:p>
          <a:p>
            <a:r>
              <a:rPr lang="en-US" b="1" dirty="0">
                <a:latin typeface="Aparajita" pitchFamily="34" charset="0"/>
                <a:cs typeface="Aparajita" pitchFamily="34" charset="0"/>
              </a:rPr>
              <a:t>The </a:t>
            </a:r>
            <a:r>
              <a:rPr lang="en-US" b="1" dirty="0" err="1">
                <a:latin typeface="Aparajita" pitchFamily="34" charset="0"/>
                <a:cs typeface="Aparajita" pitchFamily="34" charset="0"/>
              </a:rPr>
              <a:t>Dalvik</a:t>
            </a:r>
            <a:r>
              <a:rPr lang="en-US" b="1" dirty="0">
                <a:latin typeface="Aparajita" pitchFamily="34" charset="0"/>
                <a:cs typeface="Aparajita" pitchFamily="34" charset="0"/>
              </a:rPr>
              <a:t> VM relies on the Linux kernel for </a:t>
            </a:r>
            <a:r>
              <a:rPr lang="en-US" b="1" dirty="0" smtClean="0">
                <a:latin typeface="Aparajita" pitchFamily="34" charset="0"/>
                <a:cs typeface="Aparajita" pitchFamily="34" charset="0"/>
              </a:rPr>
              <a:t>underlying functionality such </a:t>
            </a:r>
            <a:r>
              <a:rPr lang="en-US" b="1" dirty="0">
                <a:latin typeface="Aparajita" pitchFamily="34" charset="0"/>
                <a:cs typeface="Aparajita" pitchFamily="34" charset="0"/>
              </a:rPr>
              <a:t>as threading and low-level memory management</a:t>
            </a:r>
            <a:endParaRPr lang="en-US" dirty="0">
              <a:latin typeface="Aparajita" pitchFamily="34" charset="0"/>
              <a:cs typeface="Aparajita" pitchFamily="34" charset="0"/>
            </a:endParaRP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Libraries</a:t>
            </a:r>
            <a:endParaRPr lang="en-US" dirty="0"/>
          </a:p>
        </p:txBody>
      </p:sp>
      <p:sp>
        <p:nvSpPr>
          <p:cNvPr id="3" name="Content Placeholder 2"/>
          <p:cNvSpPr>
            <a:spLocks noGrp="1"/>
          </p:cNvSpPr>
          <p:nvPr>
            <p:ph idx="1"/>
          </p:nvPr>
        </p:nvSpPr>
        <p:spPr/>
        <p:txBody>
          <a:bodyPr>
            <a:normAutofit/>
          </a:bodyPr>
          <a:lstStyle/>
          <a:p>
            <a:r>
              <a:rPr lang="en-US" b="1" dirty="0">
                <a:latin typeface="Aparajita" pitchFamily="34" charset="0"/>
                <a:cs typeface="Aparajita" pitchFamily="34" charset="0"/>
              </a:rPr>
              <a:t>Android includes a set of C/C++ libraries used by various components </a:t>
            </a:r>
            <a:r>
              <a:rPr lang="en-US" b="1" dirty="0" smtClean="0">
                <a:latin typeface="Aparajita" pitchFamily="34" charset="0"/>
                <a:cs typeface="Aparajita" pitchFamily="34" charset="0"/>
              </a:rPr>
              <a:t>of the </a:t>
            </a:r>
            <a:r>
              <a:rPr lang="en-US" b="1" dirty="0">
                <a:latin typeface="Aparajita" pitchFamily="34" charset="0"/>
                <a:cs typeface="Aparajita" pitchFamily="34" charset="0"/>
              </a:rPr>
              <a:t>Android system:</a:t>
            </a:r>
          </a:p>
          <a:p>
            <a:pPr lvl="1"/>
            <a:r>
              <a:rPr lang="en-US" b="1" dirty="0">
                <a:latin typeface="Aparajita" pitchFamily="34" charset="0"/>
                <a:cs typeface="Aparajita" pitchFamily="34" charset="0"/>
              </a:rPr>
              <a:t>System C library - a BSD-derived implementation of the </a:t>
            </a:r>
            <a:r>
              <a:rPr lang="en-US" b="1" dirty="0" smtClean="0">
                <a:latin typeface="Aparajita" pitchFamily="34" charset="0"/>
                <a:cs typeface="Aparajita" pitchFamily="34" charset="0"/>
              </a:rPr>
              <a:t>standard C </a:t>
            </a:r>
            <a:r>
              <a:rPr lang="en-US" b="1" dirty="0">
                <a:latin typeface="Aparajita" pitchFamily="34" charset="0"/>
                <a:cs typeface="Aparajita" pitchFamily="34" charset="0"/>
              </a:rPr>
              <a:t>system library (</a:t>
            </a:r>
            <a:r>
              <a:rPr lang="en-US" b="1" dirty="0" err="1">
                <a:latin typeface="Aparajita" pitchFamily="34" charset="0"/>
                <a:cs typeface="Aparajita" pitchFamily="34" charset="0"/>
              </a:rPr>
              <a:t>libc</a:t>
            </a:r>
            <a:r>
              <a:rPr lang="en-US" b="1" dirty="0">
                <a:latin typeface="Aparajita" pitchFamily="34" charset="0"/>
                <a:cs typeface="Aparajita" pitchFamily="34" charset="0"/>
              </a:rPr>
              <a:t>), tuned for embedded Linux-based devices</a:t>
            </a:r>
          </a:p>
          <a:p>
            <a:pPr lvl="1"/>
            <a:r>
              <a:rPr lang="en-US" b="1" dirty="0">
                <a:latin typeface="Aparajita" pitchFamily="34" charset="0"/>
                <a:cs typeface="Aparajita" pitchFamily="34" charset="0"/>
              </a:rPr>
              <a:t>Media Libraries - based on </a:t>
            </a:r>
            <a:r>
              <a:rPr lang="en-US" b="1" dirty="0" err="1">
                <a:latin typeface="Aparajita" pitchFamily="34" charset="0"/>
                <a:cs typeface="Aparajita" pitchFamily="34" charset="0"/>
              </a:rPr>
              <a:t>PacketVideo's</a:t>
            </a:r>
            <a:r>
              <a:rPr lang="en-US" b="1" dirty="0">
                <a:latin typeface="Aparajita" pitchFamily="34" charset="0"/>
                <a:cs typeface="Aparajita" pitchFamily="34" charset="0"/>
              </a:rPr>
              <a:t> </a:t>
            </a:r>
            <a:r>
              <a:rPr lang="en-US" b="1" dirty="0" err="1">
                <a:latin typeface="Aparajita" pitchFamily="34" charset="0"/>
                <a:cs typeface="Aparajita" pitchFamily="34" charset="0"/>
              </a:rPr>
              <a:t>OpenCORE</a:t>
            </a:r>
            <a:r>
              <a:rPr lang="en-US" b="1" dirty="0">
                <a:latin typeface="Aparajita" pitchFamily="34" charset="0"/>
                <a:cs typeface="Aparajita" pitchFamily="34" charset="0"/>
              </a:rPr>
              <a:t>; the </a:t>
            </a:r>
            <a:r>
              <a:rPr lang="en-US" b="1" dirty="0" smtClean="0">
                <a:latin typeface="Aparajita" pitchFamily="34" charset="0"/>
                <a:cs typeface="Aparajita" pitchFamily="34" charset="0"/>
              </a:rPr>
              <a:t>libraries support </a:t>
            </a:r>
            <a:r>
              <a:rPr lang="en-US" b="1" dirty="0">
                <a:latin typeface="Aparajita" pitchFamily="34" charset="0"/>
                <a:cs typeface="Aparajita" pitchFamily="34" charset="0"/>
              </a:rPr>
              <a:t>playback and recording of many popular audio and </a:t>
            </a:r>
            <a:r>
              <a:rPr lang="en-US" b="1" dirty="0" smtClean="0">
                <a:latin typeface="Aparajita" pitchFamily="34" charset="0"/>
                <a:cs typeface="Aparajita" pitchFamily="34" charset="0"/>
              </a:rPr>
              <a:t>video formats</a:t>
            </a:r>
            <a:r>
              <a:rPr lang="en-US" b="1" dirty="0">
                <a:latin typeface="Aparajita" pitchFamily="34" charset="0"/>
                <a:cs typeface="Aparajita" pitchFamily="34" charset="0"/>
              </a:rPr>
              <a:t>, as well as static image files, including MPEG4, </a:t>
            </a:r>
            <a:r>
              <a:rPr lang="en-US" b="1" dirty="0" smtClean="0">
                <a:latin typeface="Aparajita" pitchFamily="34" charset="0"/>
                <a:cs typeface="Aparajita" pitchFamily="34" charset="0"/>
              </a:rPr>
              <a:t>H.264, MP3</a:t>
            </a:r>
            <a:r>
              <a:rPr lang="en-US" b="1" dirty="0">
                <a:latin typeface="Aparajita" pitchFamily="34" charset="0"/>
                <a:cs typeface="Aparajita" pitchFamily="34" charset="0"/>
              </a:rPr>
              <a:t>, AAC, AMR, JPG, and PNG</a:t>
            </a:r>
          </a:p>
          <a:p>
            <a:pPr lvl="1"/>
            <a:r>
              <a:rPr lang="en-US" b="1" dirty="0">
                <a:latin typeface="Aparajita" pitchFamily="34" charset="0"/>
                <a:cs typeface="Aparajita" pitchFamily="34" charset="0"/>
              </a:rPr>
              <a:t>Surface Manager – manages access to the display system </a:t>
            </a:r>
            <a:r>
              <a:rPr lang="en-US" b="1" dirty="0" smtClean="0">
                <a:latin typeface="Aparajita" pitchFamily="34" charset="0"/>
                <a:cs typeface="Aparajita" pitchFamily="34" charset="0"/>
              </a:rPr>
              <a:t>and seamlessly </a:t>
            </a:r>
            <a:r>
              <a:rPr lang="en-US" b="1" dirty="0">
                <a:latin typeface="Aparajita" pitchFamily="34" charset="0"/>
                <a:cs typeface="Aparajita" pitchFamily="34" charset="0"/>
              </a:rPr>
              <a:t>composites 2D and 3D graphic layers from </a:t>
            </a:r>
            <a:r>
              <a:rPr lang="en-US" b="1" dirty="0" smtClean="0">
                <a:latin typeface="Aparajita" pitchFamily="34" charset="0"/>
                <a:cs typeface="Aparajita" pitchFamily="34" charset="0"/>
              </a:rPr>
              <a:t>multiple applications</a:t>
            </a:r>
            <a:endParaRPr lang="en-US" dirty="0">
              <a:latin typeface="Aparajita" pitchFamily="34" charset="0"/>
              <a:cs typeface="Aparajita" pitchFamily="34" charset="0"/>
            </a:endParaRPr>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Libraries</a:t>
            </a:r>
            <a:endParaRPr lang="en-US" dirty="0"/>
          </a:p>
        </p:txBody>
      </p:sp>
      <p:sp>
        <p:nvSpPr>
          <p:cNvPr id="3" name="Content Placeholder 2"/>
          <p:cNvSpPr>
            <a:spLocks noGrp="1"/>
          </p:cNvSpPr>
          <p:nvPr>
            <p:ph idx="1"/>
          </p:nvPr>
        </p:nvSpPr>
        <p:spPr/>
        <p:txBody>
          <a:bodyPr/>
          <a:lstStyle/>
          <a:p>
            <a:r>
              <a:rPr lang="en-US" b="1" dirty="0"/>
              <a:t>Media Libraries – support playback and recording of popular</a:t>
            </a:r>
          </a:p>
          <a:p>
            <a:r>
              <a:rPr lang="en-US" b="1" dirty="0"/>
              <a:t>audio and video formats, as well as static image files</a:t>
            </a:r>
          </a:p>
          <a:p>
            <a:r>
              <a:rPr lang="en-US" b="1" dirty="0" err="1"/>
              <a:t>FreeType</a:t>
            </a:r>
            <a:r>
              <a:rPr lang="en-US" b="1" dirty="0"/>
              <a:t> – bitmap and vector font rendering</a:t>
            </a:r>
          </a:p>
          <a:p>
            <a:r>
              <a:rPr lang="en-US" b="1" dirty="0" err="1"/>
              <a:t>WebKit</a:t>
            </a:r>
            <a:r>
              <a:rPr lang="en-US" b="1" dirty="0"/>
              <a:t> – layout engine designed to allow web browsers to</a:t>
            </a:r>
          </a:p>
          <a:p>
            <a:r>
              <a:rPr lang="en-US" b="1" dirty="0"/>
              <a:t>render </a:t>
            </a:r>
            <a:r>
              <a:rPr lang="en-US" b="1" dirty="0" err="1"/>
              <a:t>webpages</a:t>
            </a:r>
            <a:endParaRPr lang="en-US" dirty="0"/>
          </a:p>
        </p:txBody>
      </p:sp>
      <p:pic>
        <p:nvPicPr>
          <p:cNvPr id="60417" name="Picture 1"/>
          <p:cNvPicPr>
            <a:picLocks noChangeAspect="1" noChangeArrowheads="1"/>
          </p:cNvPicPr>
          <p:nvPr/>
        </p:nvPicPr>
        <p:blipFill>
          <a:blip r:embed="rId2" cstate="print"/>
          <a:srcRect/>
          <a:stretch>
            <a:fillRect/>
          </a:stretch>
        </p:blipFill>
        <p:spPr bwMode="auto">
          <a:xfrm>
            <a:off x="3581400" y="4495800"/>
            <a:ext cx="4819650" cy="1924050"/>
          </a:xfrm>
          <a:prstGeom prst="rect">
            <a:avLst/>
          </a:prstGeom>
          <a:noFill/>
          <a:ln w="9525">
            <a:noFill/>
            <a:miter lim="800000"/>
            <a:headEnd/>
            <a:tailEnd/>
          </a:ln>
        </p:spPr>
      </p:pic>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Framework</a:t>
            </a:r>
            <a:endParaRPr lang="en-US" dirty="0"/>
          </a:p>
        </p:txBody>
      </p:sp>
      <p:sp>
        <p:nvSpPr>
          <p:cNvPr id="3" name="Content Placeholder 2"/>
          <p:cNvSpPr>
            <a:spLocks noGrp="1"/>
          </p:cNvSpPr>
          <p:nvPr>
            <p:ph idx="1"/>
          </p:nvPr>
        </p:nvSpPr>
        <p:spPr/>
        <p:txBody>
          <a:bodyPr>
            <a:normAutofit/>
          </a:bodyPr>
          <a:lstStyle/>
          <a:p>
            <a:r>
              <a:rPr lang="en-US" b="1" dirty="0"/>
              <a:t>Android ships with a set of core applications including an </a:t>
            </a:r>
            <a:r>
              <a:rPr lang="en-US" b="1" dirty="0" smtClean="0"/>
              <a:t>email client</a:t>
            </a:r>
            <a:r>
              <a:rPr lang="en-US" b="1" dirty="0"/>
              <a:t>, SMS program, calendar, maps, browser, and others. </a:t>
            </a:r>
            <a:r>
              <a:rPr lang="en-US" b="1" dirty="0" smtClean="0"/>
              <a:t>All applications </a:t>
            </a:r>
            <a:r>
              <a:rPr lang="en-US" b="1" dirty="0"/>
              <a:t>are written in Java</a:t>
            </a:r>
          </a:p>
          <a:p>
            <a:r>
              <a:rPr lang="en-US" b="1" dirty="0"/>
              <a:t>Underlying all applications is a set of services and systems including:</a:t>
            </a:r>
          </a:p>
          <a:p>
            <a:pPr lvl="1"/>
            <a:r>
              <a:rPr lang="en-US" dirty="0" smtClean="0"/>
              <a:t>A </a:t>
            </a:r>
            <a:r>
              <a:rPr lang="en-US" dirty="0"/>
              <a:t>rich and extensible set of Views that can be used to build </a:t>
            </a:r>
            <a:r>
              <a:rPr lang="en-US" dirty="0" smtClean="0"/>
              <a:t>an application</a:t>
            </a:r>
            <a:r>
              <a:rPr lang="en-US" dirty="0"/>
              <a:t>, including lists, grids, text boxes, buttons, and even </a:t>
            </a:r>
            <a:r>
              <a:rPr lang="en-US" dirty="0" smtClean="0"/>
              <a:t>an embeddable </a:t>
            </a:r>
            <a:r>
              <a:rPr lang="en-US" dirty="0"/>
              <a:t>web browser</a:t>
            </a:r>
          </a:p>
          <a:p>
            <a:pPr lvl="1"/>
            <a:r>
              <a:rPr lang="en-US" dirty="0" smtClean="0"/>
              <a:t>Content </a:t>
            </a:r>
            <a:r>
              <a:rPr lang="en-US" dirty="0"/>
              <a:t>Providers that enable applications to access data from </a:t>
            </a:r>
            <a:r>
              <a:rPr lang="en-US" dirty="0" smtClean="0"/>
              <a:t>other applications </a:t>
            </a:r>
            <a:r>
              <a:rPr lang="en-US" dirty="0"/>
              <a:t>(such as Contacts), or to share their own data</a:t>
            </a: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Outline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Lesson 1: Lesson 1: Introduction to Android</a:t>
            </a:r>
          </a:p>
          <a:p>
            <a:r>
              <a:rPr lang="en-US" dirty="0" smtClean="0"/>
              <a:t>                History</a:t>
            </a:r>
          </a:p>
          <a:p>
            <a:r>
              <a:rPr lang="en-US" dirty="0" smtClean="0"/>
              <a:t>                Version History</a:t>
            </a:r>
          </a:p>
          <a:p>
            <a:r>
              <a:rPr lang="en-US" dirty="0" smtClean="0"/>
              <a:t>                Android Installation and Preparation</a:t>
            </a:r>
          </a:p>
          <a:p>
            <a:r>
              <a:rPr lang="en-US" dirty="0" smtClean="0"/>
              <a:t> </a:t>
            </a:r>
          </a:p>
          <a:p>
            <a:r>
              <a:rPr lang="en-US" dirty="0" smtClean="0"/>
              <a:t>Lesson 2: My First Android App</a:t>
            </a:r>
          </a:p>
          <a:p>
            <a:r>
              <a:rPr lang="en-US" dirty="0" smtClean="0"/>
              <a:t>               Eclipse IDE orientation</a:t>
            </a:r>
          </a:p>
          <a:p>
            <a:r>
              <a:rPr lang="en-US" dirty="0" smtClean="0"/>
              <a:t>               Intro to perspectives</a:t>
            </a:r>
          </a:p>
          <a:p>
            <a:r>
              <a:rPr lang="en-US" dirty="0" smtClean="0"/>
              <a:t>               MVC paradigm</a:t>
            </a:r>
          </a:p>
          <a:p>
            <a:r>
              <a:rPr lang="en-US" dirty="0" smtClean="0"/>
              <a:t>               ”Hello World”</a:t>
            </a:r>
          </a:p>
          <a:p>
            <a:r>
              <a:rPr lang="en-US" dirty="0" smtClean="0"/>
              <a:t> </a:t>
            </a:r>
          </a:p>
          <a:p>
            <a:r>
              <a:rPr lang="en-US" dirty="0" smtClean="0"/>
              <a:t>Lesson 3: Basic Control and Listeners</a:t>
            </a:r>
          </a:p>
          <a:p>
            <a:r>
              <a:rPr lang="en-US" dirty="0" smtClean="0"/>
              <a:t>Lesson 4: Lists and Alert Dialogs</a:t>
            </a:r>
          </a:p>
          <a:p>
            <a:endParaRPr lang="en-US" dirty="0" smtClean="0"/>
          </a:p>
          <a:p>
            <a:endParaRPr lang="en-US" dirty="0" smtClean="0"/>
          </a:p>
          <a:p>
            <a:pPr>
              <a:buNone/>
            </a:pPr>
            <a:endParaRPr lang="en-US" dirty="0" smtClean="0"/>
          </a:p>
        </p:txBody>
      </p:sp>
    </p:spTree>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Framework</a:t>
            </a:r>
            <a:endParaRPr lang="en-US" dirty="0"/>
          </a:p>
        </p:txBody>
      </p:sp>
      <p:sp>
        <p:nvSpPr>
          <p:cNvPr id="3" name="Content Placeholder 2"/>
          <p:cNvSpPr>
            <a:spLocks noGrp="1"/>
          </p:cNvSpPr>
          <p:nvPr>
            <p:ph idx="1"/>
          </p:nvPr>
        </p:nvSpPr>
        <p:spPr/>
        <p:txBody>
          <a:bodyPr/>
          <a:lstStyle/>
          <a:p>
            <a:pPr lvl="1"/>
            <a:r>
              <a:rPr lang="en-US" dirty="0"/>
              <a:t>A Resource Manager, providing access to non-code resources such as </a:t>
            </a:r>
            <a:r>
              <a:rPr lang="en-US" dirty="0" smtClean="0"/>
              <a:t>localized strings</a:t>
            </a:r>
            <a:r>
              <a:rPr lang="en-US" dirty="0"/>
              <a:t>, graphics, and layout </a:t>
            </a:r>
            <a:r>
              <a:rPr lang="en-US" dirty="0" smtClean="0"/>
              <a:t>files</a:t>
            </a:r>
          </a:p>
          <a:p>
            <a:pPr lvl="1"/>
            <a:r>
              <a:rPr lang="en-US" dirty="0" smtClean="0"/>
              <a:t>A </a:t>
            </a:r>
            <a:r>
              <a:rPr lang="en-US" dirty="0"/>
              <a:t>Notification Manager that enables all applications to display custom alerts </a:t>
            </a:r>
            <a:r>
              <a:rPr lang="en-US" dirty="0" smtClean="0"/>
              <a:t>in the </a:t>
            </a:r>
            <a:r>
              <a:rPr lang="en-US" dirty="0"/>
              <a:t>status bar</a:t>
            </a:r>
          </a:p>
          <a:p>
            <a:pPr lvl="1"/>
            <a:r>
              <a:rPr lang="en-US" dirty="0" smtClean="0"/>
              <a:t>An </a:t>
            </a:r>
            <a:r>
              <a:rPr lang="en-US" dirty="0"/>
              <a:t>Activity Manager that manages the lifecycle of applications and provides </a:t>
            </a:r>
            <a:r>
              <a:rPr lang="en-US" dirty="0" smtClean="0"/>
              <a:t>a common </a:t>
            </a:r>
            <a:r>
              <a:rPr lang="en-US" dirty="0"/>
              <a:t>navigation </a:t>
            </a:r>
            <a:r>
              <a:rPr lang="en-US" dirty="0" err="1"/>
              <a:t>backstack</a:t>
            </a:r>
            <a:endParaRPr lang="en-US" dirty="0"/>
          </a:p>
        </p:txBody>
      </p:sp>
      <p:pic>
        <p:nvPicPr>
          <p:cNvPr id="58370" name="Picture 2"/>
          <p:cNvPicPr>
            <a:picLocks noChangeAspect="1" noChangeArrowheads="1"/>
          </p:cNvPicPr>
          <p:nvPr/>
        </p:nvPicPr>
        <p:blipFill>
          <a:blip r:embed="rId2" cstate="print"/>
          <a:srcRect/>
          <a:stretch>
            <a:fillRect/>
          </a:stretch>
        </p:blipFill>
        <p:spPr bwMode="auto">
          <a:xfrm>
            <a:off x="1447800" y="4572000"/>
            <a:ext cx="6486525" cy="1952625"/>
          </a:xfrm>
          <a:prstGeom prst="rect">
            <a:avLst/>
          </a:prstGeom>
          <a:noFill/>
          <a:ln w="9525">
            <a:noFill/>
            <a:miter lim="800000"/>
            <a:headEnd/>
            <a:tailEnd/>
          </a:ln>
        </p:spPr>
      </p:pic>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the Android System</a:t>
            </a:r>
            <a:endParaRPr lang="en-US" dirty="0"/>
          </a:p>
        </p:txBody>
      </p:sp>
      <p:sp>
        <p:nvSpPr>
          <p:cNvPr id="3" name="Content Placeholder 2"/>
          <p:cNvSpPr>
            <a:spLocks noGrp="1"/>
          </p:cNvSpPr>
          <p:nvPr>
            <p:ph idx="1"/>
          </p:nvPr>
        </p:nvSpPr>
        <p:spPr/>
        <p:txBody>
          <a:bodyPr/>
          <a:lstStyle/>
          <a:p>
            <a:r>
              <a:rPr lang="en-US" b="1" dirty="0"/>
              <a:t>Android ships with a set of core applications </a:t>
            </a:r>
            <a:r>
              <a:rPr lang="en-US" b="1" dirty="0" smtClean="0"/>
              <a:t>including SMS </a:t>
            </a:r>
            <a:r>
              <a:rPr lang="en-US" b="1" dirty="0"/>
              <a:t>program, calendar, maps, browser, contacts, </a:t>
            </a:r>
            <a:r>
              <a:rPr lang="en-US" b="1" dirty="0" smtClean="0"/>
              <a:t>email clients </a:t>
            </a:r>
            <a:r>
              <a:rPr lang="en-US" b="1" dirty="0"/>
              <a:t>and others. All applications are written using </a:t>
            </a:r>
            <a:r>
              <a:rPr lang="en-US" b="1" dirty="0" smtClean="0"/>
              <a:t>the Java </a:t>
            </a:r>
            <a:r>
              <a:rPr lang="en-US" b="1" dirty="0"/>
              <a:t>programming language.</a:t>
            </a:r>
          </a:p>
          <a:p>
            <a:r>
              <a:rPr lang="en-US" b="1" dirty="0"/>
              <a:t>The following slides will show your way around </a:t>
            </a:r>
            <a:r>
              <a:rPr lang="en-US" b="1" dirty="0" smtClean="0"/>
              <a:t>the Android </a:t>
            </a:r>
            <a:r>
              <a:rPr lang="en-US" b="1" dirty="0"/>
              <a:t>system as users see it and list </a:t>
            </a:r>
            <a:r>
              <a:rPr lang="en-US" b="1" dirty="0" smtClean="0"/>
              <a:t>some important </a:t>
            </a:r>
            <a:r>
              <a:rPr lang="en-US" b="1" dirty="0"/>
              <a:t>features of Android.</a:t>
            </a:r>
            <a:endParaRPr lang="en-US" dirty="0"/>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Screen</a:t>
            </a:r>
            <a:endParaRPr lang="en-US" dirty="0"/>
          </a:p>
        </p:txBody>
      </p:sp>
      <p:pic>
        <p:nvPicPr>
          <p:cNvPr id="3074" name="Picture 2" descr="C:\Users\ChrisJord26\Desktop\images\homescreen2.jpg"/>
          <p:cNvPicPr>
            <a:picLocks noChangeAspect="1" noChangeArrowheads="1"/>
          </p:cNvPicPr>
          <p:nvPr/>
        </p:nvPicPr>
        <p:blipFill>
          <a:blip r:embed="rId2" cstate="print"/>
          <a:srcRect/>
          <a:stretch>
            <a:fillRect/>
          </a:stretch>
        </p:blipFill>
        <p:spPr bwMode="auto">
          <a:xfrm>
            <a:off x="1600200" y="1713891"/>
            <a:ext cx="5485101" cy="5144109"/>
          </a:xfrm>
          <a:prstGeom prst="rect">
            <a:avLst/>
          </a:prstGeom>
          <a:noFill/>
        </p:spPr>
      </p:pic>
      <p:sp>
        <p:nvSpPr>
          <p:cNvPr id="5" name="Content Placeholder 4"/>
          <p:cNvSpPr>
            <a:spLocks noGrp="1"/>
          </p:cNvSpPr>
          <p:nvPr>
            <p:ph idx="1"/>
          </p:nvPr>
        </p:nvSpPr>
        <p:spPr/>
        <p:txBody>
          <a:bodyPr/>
          <a:lstStyle/>
          <a:p>
            <a:endParaRPr lang="en-US" dirty="0"/>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Dialer Application</a:t>
            </a:r>
            <a:endParaRPr lang="en-US" dirty="0"/>
          </a:p>
        </p:txBody>
      </p:sp>
      <p:sp>
        <p:nvSpPr>
          <p:cNvPr id="138242" name="AutoShape 2" descr="http://fs01.androidpit.info/ass/53/97/11725397-1384888898002.jpg"/>
          <p:cNvSpPr>
            <a:spLocks noChangeAspect="1" noChangeArrowheads="1"/>
          </p:cNvSpPr>
          <p:nvPr/>
        </p:nvSpPr>
        <p:spPr bwMode="auto">
          <a:xfrm>
            <a:off x="63500" y="-136525"/>
            <a:ext cx="6477000" cy="39909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 name="Content Placeholder 4"/>
          <p:cNvSpPr>
            <a:spLocks noGrp="1"/>
          </p:cNvSpPr>
          <p:nvPr>
            <p:ph idx="1"/>
          </p:nvPr>
        </p:nvSpPr>
        <p:spPr/>
        <p:txBody>
          <a:bodyPr/>
          <a:lstStyle/>
          <a:p>
            <a:endParaRPr lang="en-US"/>
          </a:p>
        </p:txBody>
      </p:sp>
      <p:pic>
        <p:nvPicPr>
          <p:cNvPr id="138243" name="Picture 3" descr="C:\Users\ChrisJord26\Desktop\images\11725397-1384888898002.jpg"/>
          <p:cNvPicPr>
            <a:picLocks noChangeAspect="1" noChangeArrowheads="1"/>
          </p:cNvPicPr>
          <p:nvPr/>
        </p:nvPicPr>
        <p:blipFill>
          <a:blip r:embed="rId2" cstate="print"/>
          <a:srcRect/>
          <a:stretch>
            <a:fillRect/>
          </a:stretch>
        </p:blipFill>
        <p:spPr bwMode="auto">
          <a:xfrm>
            <a:off x="1066800" y="2133600"/>
            <a:ext cx="7048500" cy="4343400"/>
          </a:xfrm>
          <a:prstGeom prst="rect">
            <a:avLst/>
          </a:prstGeom>
          <a:noFill/>
        </p:spPr>
      </p:pic>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Contacts App</a:t>
            </a:r>
            <a:endParaRPr lang="en-US" dirty="0"/>
          </a:p>
        </p:txBody>
      </p:sp>
      <p:pic>
        <p:nvPicPr>
          <p:cNvPr id="137217" name="Picture 1" descr="C:\Users\ChrisJord26\Desktop\images\hangouts_kitkat.png"/>
          <p:cNvPicPr>
            <a:picLocks noGrp="1" noChangeAspect="1" noChangeArrowheads="1"/>
          </p:cNvPicPr>
          <p:nvPr>
            <p:ph idx="1"/>
          </p:nvPr>
        </p:nvPicPr>
        <p:blipFill>
          <a:blip r:embed="rId2" cstate="print"/>
          <a:srcRect/>
          <a:stretch>
            <a:fillRect/>
          </a:stretch>
        </p:blipFill>
        <p:spPr bwMode="auto">
          <a:xfrm>
            <a:off x="3091922" y="1600200"/>
            <a:ext cx="2960155" cy="5257800"/>
          </a:xfrm>
          <a:prstGeom prst="rect">
            <a:avLst/>
          </a:prstGeom>
          <a:noFill/>
        </p:spPr>
      </p:pic>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Messaging</a:t>
            </a:r>
            <a:endParaRPr lang="en-US" dirty="0"/>
          </a:p>
        </p:txBody>
      </p:sp>
      <p:sp>
        <p:nvSpPr>
          <p:cNvPr id="4" name="Content Placeholder 3"/>
          <p:cNvSpPr>
            <a:spLocks noGrp="1"/>
          </p:cNvSpPr>
          <p:nvPr>
            <p:ph idx="1"/>
          </p:nvPr>
        </p:nvSpPr>
        <p:spPr/>
        <p:txBody>
          <a:bodyPr/>
          <a:lstStyle/>
          <a:p>
            <a:endParaRPr lang="en-US"/>
          </a:p>
        </p:txBody>
      </p:sp>
      <p:pic>
        <p:nvPicPr>
          <p:cNvPr id="136193" name="Picture 1" descr="C:\Users\ChrisJord26\Desktop\images\kitkat-8.jpg"/>
          <p:cNvPicPr>
            <a:picLocks noChangeAspect="1" noChangeArrowheads="1"/>
          </p:cNvPicPr>
          <p:nvPr/>
        </p:nvPicPr>
        <p:blipFill>
          <a:blip r:embed="rId2" cstate="print"/>
          <a:srcRect/>
          <a:stretch>
            <a:fillRect/>
          </a:stretch>
        </p:blipFill>
        <p:spPr bwMode="auto">
          <a:xfrm>
            <a:off x="3352800" y="1600200"/>
            <a:ext cx="3657600" cy="5029200"/>
          </a:xfrm>
          <a:prstGeom prst="rect">
            <a:avLst/>
          </a:prstGeom>
          <a:noFill/>
        </p:spPr>
      </p:pic>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 Application</a:t>
            </a:r>
            <a:endParaRPr lang="en-US" dirty="0"/>
          </a:p>
        </p:txBody>
      </p:sp>
      <p:pic>
        <p:nvPicPr>
          <p:cNvPr id="135169" name="Picture 1" descr="C:\Users\ChrisJord26\Desktop\images\gsmarena_001.jpg"/>
          <p:cNvPicPr>
            <a:picLocks noGrp="1" noChangeAspect="1" noChangeArrowheads="1"/>
          </p:cNvPicPr>
          <p:nvPr>
            <p:ph idx="1"/>
          </p:nvPr>
        </p:nvPicPr>
        <p:blipFill>
          <a:blip r:embed="rId2" cstate="print"/>
          <a:srcRect/>
          <a:stretch>
            <a:fillRect/>
          </a:stretch>
        </p:blipFill>
        <p:spPr bwMode="auto">
          <a:xfrm>
            <a:off x="381000" y="2057400"/>
            <a:ext cx="8382000" cy="4343400"/>
          </a:xfrm>
          <a:prstGeom prst="rect">
            <a:avLst/>
          </a:prstGeom>
          <a:noFill/>
        </p:spPr>
      </p:pic>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Settings Application</a:t>
            </a:r>
            <a:endParaRPr lang="en-US" dirty="0"/>
          </a:p>
        </p:txBody>
      </p:sp>
      <p:sp>
        <p:nvSpPr>
          <p:cNvPr id="3" name="Content Placeholder 2"/>
          <p:cNvSpPr>
            <a:spLocks noGrp="1"/>
          </p:cNvSpPr>
          <p:nvPr>
            <p:ph idx="1"/>
          </p:nvPr>
        </p:nvSpPr>
        <p:spPr/>
        <p:txBody>
          <a:bodyPr/>
          <a:lstStyle/>
          <a:p>
            <a:endParaRPr lang="en-US" dirty="0"/>
          </a:p>
        </p:txBody>
      </p:sp>
      <p:pic>
        <p:nvPicPr>
          <p:cNvPr id="134145" name="Picture 1" descr="C:\Users\ChrisJord26\Desktop\images\kitkat5.png"/>
          <p:cNvPicPr>
            <a:picLocks noChangeAspect="1" noChangeArrowheads="1"/>
          </p:cNvPicPr>
          <p:nvPr/>
        </p:nvPicPr>
        <p:blipFill>
          <a:blip r:embed="rId2" cstate="print"/>
          <a:srcRect/>
          <a:stretch>
            <a:fillRect/>
          </a:stretch>
        </p:blipFill>
        <p:spPr bwMode="auto">
          <a:xfrm>
            <a:off x="2428875" y="1524000"/>
            <a:ext cx="4286250" cy="53340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Sliding Drawer</a:t>
            </a:r>
            <a:endParaRPr lang="en-US" dirty="0"/>
          </a:p>
        </p:txBody>
      </p:sp>
      <p:pic>
        <p:nvPicPr>
          <p:cNvPr id="133121" name="Picture 1" descr="C:\Users\ChrisJord26\Desktop\images\slidingdrawer.png"/>
          <p:cNvPicPr>
            <a:picLocks noGrp="1" noChangeAspect="1" noChangeArrowheads="1"/>
          </p:cNvPicPr>
          <p:nvPr>
            <p:ph idx="1"/>
          </p:nvPr>
        </p:nvPicPr>
        <p:blipFill>
          <a:blip r:embed="rId2" cstate="print"/>
          <a:srcRect/>
          <a:stretch>
            <a:fillRect/>
          </a:stretch>
        </p:blipFill>
        <p:spPr bwMode="auto">
          <a:xfrm>
            <a:off x="0" y="1710091"/>
            <a:ext cx="9144000" cy="5038017"/>
          </a:xfrm>
          <a:prstGeom prst="rect">
            <a:avLst/>
          </a:prstGeom>
          <a:noFill/>
        </p:spPr>
      </p:pic>
    </p:spTree>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Android Installation and Preparation</a:t>
            </a:r>
            <a:endParaRPr lang="en-US" dirty="0"/>
          </a:p>
        </p:txBody>
      </p:sp>
      <p:sp>
        <p:nvSpPr>
          <p:cNvPr id="3" name="Content Placeholder 2"/>
          <p:cNvSpPr>
            <a:spLocks noGrp="1"/>
          </p:cNvSpPr>
          <p:nvPr>
            <p:ph idx="1"/>
          </p:nvPr>
        </p:nvSpPr>
        <p:spPr/>
        <p:txBody>
          <a:bodyPr>
            <a:normAutofit/>
          </a:bodyPr>
          <a:lstStyle/>
          <a:p>
            <a:r>
              <a:rPr lang="en-US" b="1" dirty="0"/>
              <a:t>4 download and install steps:</a:t>
            </a:r>
          </a:p>
          <a:p>
            <a:r>
              <a:rPr lang="en-US" b="1" dirty="0"/>
              <a:t>Java SDK</a:t>
            </a:r>
          </a:p>
          <a:p>
            <a:pPr lvl="1"/>
            <a:r>
              <a:rPr lang="en-US" dirty="0"/>
              <a:t>http://developers.sun.com/downloads/</a:t>
            </a:r>
          </a:p>
          <a:p>
            <a:r>
              <a:rPr lang="en-US" b="1" dirty="0"/>
              <a:t>Eclipse</a:t>
            </a:r>
          </a:p>
          <a:p>
            <a:pPr lvl="1"/>
            <a:r>
              <a:rPr lang="en-US" dirty="0"/>
              <a:t>http://www.eclipse.org/downloads/</a:t>
            </a:r>
          </a:p>
          <a:p>
            <a:r>
              <a:rPr lang="en-US" b="1" dirty="0"/>
              <a:t>Android SDK</a:t>
            </a:r>
          </a:p>
          <a:p>
            <a:pPr lvl="1"/>
            <a:r>
              <a:rPr lang="en-US" dirty="0"/>
              <a:t>http://developer.android.com/sdk/index.html</a:t>
            </a:r>
          </a:p>
          <a:p>
            <a:r>
              <a:rPr lang="en-US" b="1" dirty="0"/>
              <a:t>ADT</a:t>
            </a:r>
          </a:p>
          <a:p>
            <a:pPr lvl="1"/>
            <a:r>
              <a:rPr lang="en-US" dirty="0"/>
              <a:t>https://dl-ssl.google.com/android/eclipse</a:t>
            </a: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600200"/>
            <a:ext cx="8229600" cy="5105400"/>
          </a:xfrm>
        </p:spPr>
        <p:txBody>
          <a:bodyPr>
            <a:normAutofit fontScale="92500" lnSpcReduction="20000"/>
          </a:bodyPr>
          <a:lstStyle/>
          <a:p>
            <a:r>
              <a:rPr lang="en-US" dirty="0" smtClean="0"/>
              <a:t>Lesson 5: Intents</a:t>
            </a:r>
          </a:p>
          <a:p>
            <a:r>
              <a:rPr lang="en-US" dirty="0" smtClean="0"/>
              <a:t>               Implicit</a:t>
            </a:r>
          </a:p>
          <a:p>
            <a:r>
              <a:rPr lang="en-US" dirty="0" smtClean="0"/>
              <a:t>               Explicit</a:t>
            </a:r>
          </a:p>
          <a:p>
            <a:r>
              <a:rPr lang="en-US" dirty="0" smtClean="0"/>
              <a:t>Lesson 6: Options and Context Menus</a:t>
            </a:r>
          </a:p>
          <a:p>
            <a:r>
              <a:rPr lang="en-US" dirty="0" smtClean="0"/>
              <a:t>Lesson 7: Localization</a:t>
            </a:r>
          </a:p>
          <a:p>
            <a:r>
              <a:rPr lang="en-US" dirty="0" smtClean="0"/>
              <a:t>Lesson 8: Database</a:t>
            </a:r>
          </a:p>
          <a:p>
            <a:r>
              <a:rPr lang="en-US" dirty="0" smtClean="0"/>
              <a:t>               Creating a database</a:t>
            </a:r>
          </a:p>
          <a:p>
            <a:r>
              <a:rPr lang="en-US" dirty="0" smtClean="0"/>
              <a:t>               Adding data</a:t>
            </a:r>
          </a:p>
          <a:p>
            <a:r>
              <a:rPr lang="en-US" dirty="0" smtClean="0"/>
              <a:t>               Showing data</a:t>
            </a:r>
          </a:p>
          <a:p>
            <a:r>
              <a:rPr lang="en-US" dirty="0" smtClean="0"/>
              <a:t>               Deleting Data </a:t>
            </a:r>
          </a:p>
          <a:p>
            <a:r>
              <a:rPr lang="en-US" dirty="0" smtClean="0"/>
              <a:t>               Updating Data</a:t>
            </a:r>
          </a:p>
          <a:p>
            <a:endParaRPr lang="en-US" dirty="0"/>
          </a:p>
        </p:txBody>
      </p:sp>
    </p:spTree>
  </p:cSld>
  <p:clrMapOvr>
    <a:masterClrMapping/>
  </p:clrMapOvr>
  <p:transition>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Adding Android to your system Path</a:t>
            </a:r>
            <a:endParaRPr lang="en-US" dirty="0"/>
          </a:p>
        </p:txBody>
      </p:sp>
      <p:sp>
        <p:nvSpPr>
          <p:cNvPr id="3" name="Content Placeholder 2"/>
          <p:cNvSpPr>
            <a:spLocks noGrp="1"/>
          </p:cNvSpPr>
          <p:nvPr>
            <p:ph idx="1"/>
          </p:nvPr>
        </p:nvSpPr>
        <p:spPr/>
        <p:txBody>
          <a:bodyPr>
            <a:normAutofit fontScale="85000" lnSpcReduction="20000"/>
          </a:bodyPr>
          <a:lstStyle/>
          <a:p>
            <a:r>
              <a:rPr lang="en-US" b="1" dirty="0"/>
              <a:t>MAC OS</a:t>
            </a:r>
          </a:p>
          <a:p>
            <a:pPr lvl="1"/>
            <a:r>
              <a:rPr lang="en-US" dirty="0"/>
              <a:t>go in your home directory</a:t>
            </a:r>
          </a:p>
          <a:p>
            <a:pPr lvl="1"/>
            <a:r>
              <a:rPr lang="en-US" dirty="0"/>
              <a:t>edit (or create) .</a:t>
            </a:r>
            <a:r>
              <a:rPr lang="en-US" dirty="0" err="1"/>
              <a:t>bash_profile</a:t>
            </a:r>
            <a:endParaRPr lang="en-US" dirty="0"/>
          </a:p>
          <a:p>
            <a:pPr lvl="1"/>
            <a:r>
              <a:rPr lang="en-US" dirty="0"/>
              <a:t>add the complete path to tools in the PATH variable (coma separated)</a:t>
            </a:r>
          </a:p>
          <a:p>
            <a:pPr lvl="1"/>
            <a:r>
              <a:rPr lang="en-US" dirty="0"/>
              <a:t>example: export PATH=${PATH}:/Developer/android-sdk-mac_86/tools/</a:t>
            </a:r>
          </a:p>
          <a:p>
            <a:r>
              <a:rPr lang="en-US" b="1" dirty="0"/>
              <a:t>GNU/LINUX</a:t>
            </a:r>
          </a:p>
          <a:p>
            <a:pPr lvl="1"/>
            <a:r>
              <a:rPr lang="en-US" dirty="0"/>
              <a:t>go in your home directory</a:t>
            </a:r>
          </a:p>
          <a:p>
            <a:pPr lvl="1"/>
            <a:r>
              <a:rPr lang="en-US" dirty="0"/>
              <a:t>edit .</a:t>
            </a:r>
            <a:r>
              <a:rPr lang="en-US" dirty="0" err="1"/>
              <a:t>bash_profile</a:t>
            </a:r>
            <a:r>
              <a:rPr lang="en-US" dirty="0"/>
              <a:t> or .</a:t>
            </a:r>
            <a:r>
              <a:rPr lang="en-US" dirty="0" err="1"/>
              <a:t>bash_rc</a:t>
            </a:r>
            <a:endParaRPr lang="en-US" dirty="0"/>
          </a:p>
          <a:p>
            <a:pPr lvl="1"/>
            <a:r>
              <a:rPr lang="en-US" dirty="0"/>
              <a:t>add the complete path to tools in the PATH variable (coma separated)</a:t>
            </a:r>
          </a:p>
          <a:p>
            <a:pPr lvl="1"/>
            <a:r>
              <a:rPr lang="en-US" dirty="0"/>
              <a:t>example: export PATH=${PATH}:/Developer/android-sdk-mac_86/tools/</a:t>
            </a:r>
          </a:p>
          <a:p>
            <a:r>
              <a:rPr lang="en-US" b="1" dirty="0"/>
              <a:t>WINDOWS</a:t>
            </a:r>
          </a:p>
          <a:p>
            <a:pPr lvl="1"/>
            <a:r>
              <a:rPr lang="en-US" dirty="0"/>
              <a:t>Explorer - right click on My Computer - click on Properties - click on Advanced tab - click on </a:t>
            </a:r>
            <a:r>
              <a:rPr lang="en-US" dirty="0" smtClean="0"/>
              <a:t>Environment variable </a:t>
            </a:r>
            <a:r>
              <a:rPr lang="en-US" dirty="0"/>
              <a:t>- double click on PATH - adding the path to tools in the variable</a:t>
            </a:r>
          </a:p>
        </p:txBody>
      </p:sp>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Lesson 2</a:t>
            </a:r>
            <a:endParaRPr lang="en-US" dirty="0"/>
          </a:p>
        </p:txBody>
      </p:sp>
      <p:sp>
        <p:nvSpPr>
          <p:cNvPr id="3" name="Subtitle 2"/>
          <p:cNvSpPr>
            <a:spLocks noGrp="1"/>
          </p:cNvSpPr>
          <p:nvPr>
            <p:ph type="subTitle" idx="1"/>
          </p:nvPr>
        </p:nvSpPr>
        <p:spPr/>
        <p:txBody>
          <a:bodyPr/>
          <a:lstStyle/>
          <a:p>
            <a:r>
              <a:rPr lang="en-US" dirty="0" smtClean="0"/>
              <a:t>Building Your First Android Application</a:t>
            </a:r>
            <a:endParaRPr lang="en-US" dirty="0"/>
          </a:p>
        </p:txBody>
      </p:sp>
    </p:spTree>
  </p:cSld>
  <p:clrMapOvr>
    <a:masterClrMapping/>
  </p:clrMapOvr>
  <p:transition>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524000"/>
            <a:ext cx="9144000" cy="5334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5334000" y="381000"/>
            <a:ext cx="3810000" cy="1143000"/>
          </a:xfrm>
        </p:spPr>
        <p:txBody>
          <a:bodyPr/>
          <a:lstStyle/>
          <a:p>
            <a:r>
              <a:rPr lang="en-US" dirty="0" smtClean="0"/>
              <a:t>App </a:t>
            </a:r>
            <a:r>
              <a:rPr lang="en-US" dirty="0" err="1" smtClean="0"/>
              <a:t>LifeCycle</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C:\Users\ChrisJord26\Desktop\images\activity_lifecycle.png"/>
          <p:cNvPicPr>
            <a:picLocks noChangeAspect="1" noChangeArrowheads="1"/>
          </p:cNvPicPr>
          <p:nvPr/>
        </p:nvPicPr>
        <p:blipFill>
          <a:blip r:embed="rId2" cstate="print"/>
          <a:srcRect/>
          <a:stretch>
            <a:fillRect/>
          </a:stretch>
        </p:blipFill>
        <p:spPr bwMode="auto">
          <a:xfrm>
            <a:off x="1600200" y="0"/>
            <a:ext cx="6286018" cy="6858000"/>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new Project</a:t>
            </a:r>
            <a:endParaRPr lang="en-US" dirty="0"/>
          </a:p>
        </p:txBody>
      </p:sp>
      <p:sp>
        <p:nvSpPr>
          <p:cNvPr id="3" name="Content Placeholder 2"/>
          <p:cNvSpPr>
            <a:spLocks noGrp="1"/>
          </p:cNvSpPr>
          <p:nvPr>
            <p:ph idx="1"/>
          </p:nvPr>
        </p:nvSpPr>
        <p:spPr/>
        <p:txBody>
          <a:bodyPr>
            <a:normAutofit/>
          </a:bodyPr>
          <a:lstStyle/>
          <a:p>
            <a:r>
              <a:rPr lang="en-US" b="1" dirty="0"/>
              <a:t>1. Choose File, New, Android Project or click </a:t>
            </a:r>
            <a:r>
              <a:rPr lang="en-US" b="1" dirty="0" smtClean="0"/>
              <a:t>the Android </a:t>
            </a:r>
            <a:r>
              <a:rPr lang="en-US" b="1" dirty="0"/>
              <a:t>Project creator icon, which looks like </a:t>
            </a:r>
            <a:r>
              <a:rPr lang="en-US" b="1" dirty="0" smtClean="0"/>
              <a:t>a folder </a:t>
            </a:r>
            <a:r>
              <a:rPr lang="en-US" b="1" dirty="0"/>
              <a:t>(with the letter a and a plus sign:) on </a:t>
            </a:r>
            <a:r>
              <a:rPr lang="en-US" b="1" dirty="0" smtClean="0"/>
              <a:t>the Eclipse </a:t>
            </a:r>
            <a:r>
              <a:rPr lang="en-US" b="1" dirty="0"/>
              <a:t>toolbar.</a:t>
            </a:r>
          </a:p>
          <a:p>
            <a:r>
              <a:rPr lang="en-US" b="1" dirty="0"/>
              <a:t>2. Choose a project name. In this case, name </a:t>
            </a:r>
            <a:r>
              <a:rPr lang="en-US" b="1" dirty="0" smtClean="0"/>
              <a:t>the project “My First Droid App”</a:t>
            </a:r>
            <a:endParaRPr lang="en-US" b="1" dirty="0"/>
          </a:p>
          <a:p>
            <a:r>
              <a:rPr lang="en-US" b="1" dirty="0"/>
              <a:t>3. Choose a location for the project. Because this is </a:t>
            </a:r>
            <a:r>
              <a:rPr lang="en-US" b="1" dirty="0" smtClean="0"/>
              <a:t>a new </a:t>
            </a:r>
            <a:r>
              <a:rPr lang="en-US" b="1" dirty="0"/>
              <a:t>project, select the Create New Project </a:t>
            </a:r>
            <a:r>
              <a:rPr lang="en-US" b="1" dirty="0" smtClean="0"/>
              <a:t>in Workspace </a:t>
            </a:r>
            <a:r>
              <a:rPr lang="en-US" b="1" dirty="0"/>
              <a:t>radio button. Check the Use </a:t>
            </a:r>
            <a:r>
              <a:rPr lang="en-US" b="1" dirty="0" smtClean="0"/>
              <a:t>Default Location </a:t>
            </a:r>
            <a:r>
              <a:rPr lang="en-US" b="1" dirty="0"/>
              <a:t>check box.</a:t>
            </a:r>
            <a:endParaRPr lang="en-US" dirty="0"/>
          </a:p>
        </p:txBody>
      </p:sp>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b="1" dirty="0" smtClean="0"/>
              <a:t>4. Select </a:t>
            </a:r>
            <a:r>
              <a:rPr lang="en-US" b="1" dirty="0"/>
              <a:t>a build target for your application. </a:t>
            </a:r>
            <a:r>
              <a:rPr lang="en-US" b="1" dirty="0" smtClean="0"/>
              <a:t>For most </a:t>
            </a:r>
            <a:r>
              <a:rPr lang="en-US" b="1" dirty="0"/>
              <a:t>applications, you want to select the version </a:t>
            </a:r>
            <a:r>
              <a:rPr lang="en-US" b="1" dirty="0" smtClean="0"/>
              <a:t>of Android </a:t>
            </a:r>
            <a:r>
              <a:rPr lang="en-US" b="1" dirty="0"/>
              <a:t>most appropriate for the devices used </a:t>
            </a:r>
            <a:r>
              <a:rPr lang="en-US" b="1" dirty="0" smtClean="0"/>
              <a:t>by your </a:t>
            </a:r>
            <a:r>
              <a:rPr lang="en-US" b="1" dirty="0"/>
              <a:t>target audience and the needs of </a:t>
            </a:r>
            <a:r>
              <a:rPr lang="en-US" b="1" dirty="0" smtClean="0"/>
              <a:t>your application</a:t>
            </a:r>
            <a:r>
              <a:rPr lang="en-US" b="1" dirty="0"/>
              <a:t>. If you will be using the Google </a:t>
            </a:r>
            <a:r>
              <a:rPr lang="en-US" b="1" dirty="0" smtClean="0"/>
              <a:t>add-ons (for </a:t>
            </a:r>
            <a:r>
              <a:rPr lang="en-US" b="1" dirty="0"/>
              <a:t>example, Google Maps), be sure to choose </a:t>
            </a:r>
            <a:r>
              <a:rPr lang="en-US" b="1" dirty="0" smtClean="0"/>
              <a:t>the Google </a:t>
            </a:r>
            <a:r>
              <a:rPr lang="en-US" b="1" dirty="0"/>
              <a:t>APIs version for your target platform. </a:t>
            </a:r>
            <a:r>
              <a:rPr lang="en-US" b="1" dirty="0" smtClean="0"/>
              <a:t>For this </a:t>
            </a:r>
            <a:r>
              <a:rPr lang="en-US" b="1" dirty="0"/>
              <a:t>example, the Android </a:t>
            </a:r>
            <a:r>
              <a:rPr lang="en-US" b="1" dirty="0" smtClean="0"/>
              <a:t>2.3.1 </a:t>
            </a:r>
            <a:r>
              <a:rPr lang="en-US" b="1" dirty="0"/>
              <a:t>(API level </a:t>
            </a:r>
            <a:r>
              <a:rPr lang="en-US" b="1" dirty="0" smtClean="0"/>
              <a:t>9) build target </a:t>
            </a:r>
            <a:r>
              <a:rPr lang="en-US" b="1" dirty="0"/>
              <a:t>is sufficient.</a:t>
            </a:r>
          </a:p>
          <a:p>
            <a:r>
              <a:rPr lang="en-US" b="1" dirty="0"/>
              <a:t>5. Specify an application name. This name is </a:t>
            </a:r>
            <a:r>
              <a:rPr lang="en-US" b="1" dirty="0" smtClean="0"/>
              <a:t>what users </a:t>
            </a:r>
            <a:r>
              <a:rPr lang="en-US" b="1" dirty="0"/>
              <a:t>will see. In this case, call the </a:t>
            </a:r>
            <a:r>
              <a:rPr lang="en-US" b="1" dirty="0" smtClean="0"/>
              <a:t>application Android App. </a:t>
            </a:r>
          </a:p>
          <a:p>
            <a:r>
              <a:rPr lang="en-US" b="1" dirty="0" smtClean="0"/>
              <a:t>6</a:t>
            </a:r>
            <a:r>
              <a:rPr lang="en-US" b="1" dirty="0"/>
              <a:t>. Specify a package name, following </a:t>
            </a:r>
            <a:r>
              <a:rPr lang="en-US" b="1" dirty="0" smtClean="0"/>
              <a:t>standard package namespace conventions for </a:t>
            </a:r>
            <a:r>
              <a:rPr lang="en-US" b="1" dirty="0"/>
              <a:t>Java. (e.g. </a:t>
            </a:r>
            <a:r>
              <a:rPr lang="en-US" b="1" dirty="0" err="1"/>
              <a:t>com.androidtribe</a:t>
            </a:r>
            <a:r>
              <a:rPr lang="en-US" b="1" dirty="0"/>
              <a:t>.*)</a:t>
            </a:r>
            <a:endParaRPr lang="en-US" dirty="0"/>
          </a:p>
        </p:txBody>
      </p:sp>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b="1" dirty="0"/>
              <a:t>7. Check the Create Activity check box. This </a:t>
            </a:r>
            <a:r>
              <a:rPr lang="en-US" b="1" dirty="0" smtClean="0"/>
              <a:t>will instruct </a:t>
            </a:r>
            <a:r>
              <a:rPr lang="en-US" b="1" dirty="0"/>
              <a:t>the wizard to create a default </a:t>
            </a:r>
            <a:r>
              <a:rPr lang="en-US" b="1" dirty="0" smtClean="0"/>
              <a:t>launch Activity </a:t>
            </a:r>
            <a:r>
              <a:rPr lang="en-US" b="1" dirty="0"/>
              <a:t>class for the application. Call your </a:t>
            </a:r>
            <a:r>
              <a:rPr lang="en-US" b="1" dirty="0" smtClean="0"/>
              <a:t>activity AndroidActivity01</a:t>
            </a:r>
            <a:r>
              <a:rPr lang="en-US" b="1" dirty="0"/>
              <a:t>.</a:t>
            </a:r>
          </a:p>
          <a:p>
            <a:r>
              <a:rPr lang="en-US" b="1" dirty="0"/>
              <a:t>8. Confirm that the Min SDK Version field is </a:t>
            </a:r>
            <a:r>
              <a:rPr lang="en-US" b="1" dirty="0" smtClean="0"/>
              <a:t>correct. This </a:t>
            </a:r>
            <a:r>
              <a:rPr lang="en-US" b="1" dirty="0"/>
              <a:t>field will be set to the API level of the </a:t>
            </a:r>
            <a:r>
              <a:rPr lang="en-US" b="1" dirty="0" smtClean="0"/>
              <a:t>build target </a:t>
            </a:r>
            <a:r>
              <a:rPr lang="en-US" b="1" dirty="0"/>
              <a:t>by default (Android 2.2 is API level 8). If </a:t>
            </a:r>
            <a:r>
              <a:rPr lang="en-US" b="1" dirty="0" smtClean="0"/>
              <a:t>you want </a:t>
            </a:r>
            <a:r>
              <a:rPr lang="en-US" b="1" dirty="0"/>
              <a:t>to support older versions of the Android </a:t>
            </a:r>
            <a:r>
              <a:rPr lang="en-US" b="1" dirty="0" smtClean="0"/>
              <a:t>SDK, you </a:t>
            </a:r>
            <a:r>
              <a:rPr lang="en-US" b="1" dirty="0"/>
              <a:t>need to change this field. However, in this </a:t>
            </a:r>
            <a:r>
              <a:rPr lang="en-US" b="1" dirty="0" smtClean="0"/>
              <a:t>case, we </a:t>
            </a:r>
            <a:r>
              <a:rPr lang="en-US" b="1" dirty="0"/>
              <a:t>can leave it as its default value.</a:t>
            </a:r>
          </a:p>
          <a:p>
            <a:r>
              <a:rPr lang="en-US" b="1" dirty="0" smtClean="0"/>
              <a:t>9. </a:t>
            </a:r>
            <a:r>
              <a:rPr lang="en-US" b="1" dirty="0"/>
              <a:t>Click the Finish button.</a:t>
            </a:r>
            <a:endParaRPr lang="en-US" dirty="0"/>
          </a:p>
        </p:txBody>
      </p:sp>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 IDE</a:t>
            </a:r>
            <a:endParaRPr lang="en-US" dirty="0"/>
          </a:p>
        </p:txBody>
      </p:sp>
      <p:sp>
        <p:nvSpPr>
          <p:cNvPr id="3" name="Content Placeholder 2"/>
          <p:cNvSpPr>
            <a:spLocks noGrp="1"/>
          </p:cNvSpPr>
          <p:nvPr>
            <p:ph idx="1"/>
          </p:nvPr>
        </p:nvSpPr>
        <p:spPr/>
        <p:txBody>
          <a:bodyPr/>
          <a:lstStyle/>
          <a:p>
            <a:endParaRPr lang="en-US"/>
          </a:p>
        </p:txBody>
      </p:sp>
      <p:pic>
        <p:nvPicPr>
          <p:cNvPr id="44033" name="Picture 1"/>
          <p:cNvPicPr>
            <a:picLocks noChangeAspect="1" noChangeArrowheads="1"/>
          </p:cNvPicPr>
          <p:nvPr/>
        </p:nvPicPr>
        <p:blipFill>
          <a:blip r:embed="rId2" cstate="print"/>
          <a:srcRect/>
          <a:stretch>
            <a:fillRect/>
          </a:stretch>
        </p:blipFill>
        <p:spPr bwMode="auto">
          <a:xfrm>
            <a:off x="685800" y="1828800"/>
            <a:ext cx="7315200" cy="4895850"/>
          </a:xfrm>
          <a:prstGeom prst="rect">
            <a:avLst/>
          </a:prstGeom>
          <a:noFill/>
          <a:ln w="9525">
            <a:noFill/>
            <a:miter lim="800000"/>
            <a:headEnd/>
            <a:tailEnd/>
          </a:ln>
        </p:spPr>
      </p:pic>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Skeleton template</a:t>
            </a:r>
            <a:endParaRPr lang="en-US" dirty="0"/>
          </a:p>
        </p:txBody>
      </p:sp>
      <p:pic>
        <p:nvPicPr>
          <p:cNvPr id="43009" name="Picture 1"/>
          <p:cNvPicPr>
            <a:picLocks noGrp="1" noChangeAspect="1" noChangeArrowheads="1"/>
          </p:cNvPicPr>
          <p:nvPr>
            <p:ph idx="1"/>
          </p:nvPr>
        </p:nvPicPr>
        <p:blipFill>
          <a:blip r:embed="rId2" cstate="print"/>
          <a:srcRect/>
          <a:stretch>
            <a:fillRect/>
          </a:stretch>
        </p:blipFill>
        <p:spPr bwMode="auto">
          <a:xfrm>
            <a:off x="609600" y="1905000"/>
            <a:ext cx="7604454" cy="4038600"/>
          </a:xfrm>
          <a:prstGeom prst="rect">
            <a:avLst/>
          </a:prstGeom>
          <a:noFill/>
          <a:ln w="9525">
            <a:noFill/>
            <a:miter lim="800000"/>
            <a:headEnd/>
            <a:tailEnd/>
          </a:ln>
        </p:spPr>
      </p:pic>
    </p:spTree>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Perspective</a:t>
            </a:r>
            <a:endParaRPr lang="en-US" dirty="0"/>
          </a:p>
        </p:txBody>
      </p:sp>
      <p:sp>
        <p:nvSpPr>
          <p:cNvPr id="3" name="Content Placeholder 2"/>
          <p:cNvSpPr>
            <a:spLocks noGrp="1"/>
          </p:cNvSpPr>
          <p:nvPr>
            <p:ph idx="1"/>
          </p:nvPr>
        </p:nvSpPr>
        <p:spPr/>
        <p:txBody>
          <a:bodyPr/>
          <a:lstStyle/>
          <a:p>
            <a:endParaRPr lang="en-US"/>
          </a:p>
        </p:txBody>
      </p:sp>
      <p:pic>
        <p:nvPicPr>
          <p:cNvPr id="41985" name="Picture 1"/>
          <p:cNvPicPr>
            <a:picLocks noChangeAspect="1" noChangeArrowheads="1"/>
          </p:cNvPicPr>
          <p:nvPr/>
        </p:nvPicPr>
        <p:blipFill>
          <a:blip r:embed="rId2" cstate="print"/>
          <a:srcRect/>
          <a:stretch>
            <a:fillRect/>
          </a:stretch>
        </p:blipFill>
        <p:spPr bwMode="auto">
          <a:xfrm>
            <a:off x="70184" y="1676400"/>
            <a:ext cx="9073816" cy="4953000"/>
          </a:xfrm>
          <a:prstGeom prst="rect">
            <a:avLst/>
          </a:prstGeom>
          <a:noFill/>
          <a:ln w="9525">
            <a:noFill/>
            <a:miter lim="800000"/>
            <a:headEnd/>
            <a:tailEnd/>
          </a:ln>
        </p:spPr>
      </p:pic>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DDMS Perspective</a:t>
            </a:r>
            <a:endParaRPr lang="en-US" dirty="0"/>
          </a:p>
        </p:txBody>
      </p:sp>
      <p:pic>
        <p:nvPicPr>
          <p:cNvPr id="40961" name="Picture 1"/>
          <p:cNvPicPr>
            <a:picLocks noGrp="1" noChangeAspect="1" noChangeArrowheads="1"/>
          </p:cNvPicPr>
          <p:nvPr>
            <p:ph idx="1"/>
          </p:nvPr>
        </p:nvPicPr>
        <p:blipFill>
          <a:blip r:embed="rId2" cstate="print"/>
          <a:srcRect/>
          <a:stretch>
            <a:fillRect/>
          </a:stretch>
        </p:blipFill>
        <p:spPr bwMode="auto">
          <a:xfrm>
            <a:off x="66675" y="1766887"/>
            <a:ext cx="9010650" cy="4924425"/>
          </a:xfrm>
          <a:prstGeom prst="rect">
            <a:avLst/>
          </a:prstGeom>
          <a:noFill/>
          <a:ln w="9525">
            <a:noFill/>
            <a:miter lim="800000"/>
            <a:headEnd/>
            <a:tailEnd/>
          </a:ln>
        </p:spPr>
      </p:pic>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600200"/>
            <a:ext cx="8229600" cy="5105400"/>
          </a:xfrm>
        </p:spPr>
        <p:txBody>
          <a:bodyPr>
            <a:normAutofit fontScale="85000" lnSpcReduction="20000"/>
          </a:bodyPr>
          <a:lstStyle/>
          <a:p>
            <a:r>
              <a:rPr lang="en-US" dirty="0" smtClean="0"/>
              <a:t>Lesson 9: XML Layouts</a:t>
            </a:r>
          </a:p>
          <a:p>
            <a:r>
              <a:rPr lang="en-US" dirty="0" smtClean="0"/>
              <a:t>               Linear</a:t>
            </a:r>
          </a:p>
          <a:p>
            <a:r>
              <a:rPr lang="en-US" dirty="0" smtClean="0"/>
              <a:t>               Relative</a:t>
            </a:r>
          </a:p>
          <a:p>
            <a:r>
              <a:rPr lang="en-US" dirty="0" smtClean="0"/>
              <a:t>               Frame</a:t>
            </a:r>
          </a:p>
          <a:p>
            <a:r>
              <a:rPr lang="en-US" dirty="0" smtClean="0"/>
              <a:t>               </a:t>
            </a:r>
            <a:r>
              <a:rPr lang="en-US" dirty="0" err="1" smtClean="0"/>
              <a:t>ListView</a:t>
            </a:r>
            <a:endParaRPr lang="en-US" dirty="0" smtClean="0"/>
          </a:p>
          <a:p>
            <a:r>
              <a:rPr lang="en-US" dirty="0" smtClean="0"/>
              <a:t>Lesson 10: Service and Backgrounds</a:t>
            </a:r>
          </a:p>
          <a:p>
            <a:r>
              <a:rPr lang="en-US" dirty="0" smtClean="0"/>
              <a:t>Lesson 11: Security and permission</a:t>
            </a:r>
          </a:p>
          <a:p>
            <a:r>
              <a:rPr lang="en-US" dirty="0" smtClean="0"/>
              <a:t>Lesson 13: Debugging</a:t>
            </a:r>
          </a:p>
          <a:p>
            <a:r>
              <a:rPr lang="en-US" dirty="0" smtClean="0"/>
              <a:t>               Eclipse IDE</a:t>
            </a:r>
          </a:p>
          <a:p>
            <a:r>
              <a:rPr lang="en-US" dirty="0" smtClean="0"/>
              <a:t>               Debugger perspective</a:t>
            </a:r>
          </a:p>
          <a:p>
            <a:r>
              <a:rPr lang="en-US" dirty="0" smtClean="0"/>
              <a:t>               LOGCAT</a:t>
            </a:r>
          </a:p>
          <a:p>
            <a:r>
              <a:rPr lang="en-US" dirty="0" smtClean="0"/>
              <a:t>               profiling</a:t>
            </a:r>
          </a:p>
        </p:txBody>
      </p:sp>
    </p:spTree>
  </p:cSld>
  <p:clrMapOvr>
    <a:masterClrMapping/>
  </p:clrMapOvr>
  <p:transition>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 Perspective</a:t>
            </a:r>
            <a:endParaRPr lang="en-US" dirty="0"/>
          </a:p>
        </p:txBody>
      </p:sp>
      <p:pic>
        <p:nvPicPr>
          <p:cNvPr id="39937" name="Picture 1"/>
          <p:cNvPicPr>
            <a:picLocks noGrp="1" noChangeAspect="1" noChangeArrowheads="1"/>
          </p:cNvPicPr>
          <p:nvPr>
            <p:ph idx="1"/>
          </p:nvPr>
        </p:nvPicPr>
        <p:blipFill>
          <a:blip r:embed="rId2" cstate="print"/>
          <a:srcRect/>
          <a:stretch>
            <a:fillRect/>
          </a:stretch>
        </p:blipFill>
        <p:spPr bwMode="auto">
          <a:xfrm>
            <a:off x="19050" y="1771650"/>
            <a:ext cx="9105900" cy="4914900"/>
          </a:xfrm>
          <a:prstGeom prst="rect">
            <a:avLst/>
          </a:prstGeom>
          <a:noFill/>
          <a:ln w="9525">
            <a:noFill/>
            <a:miter lim="800000"/>
            <a:headEnd/>
            <a:tailEnd/>
          </a:ln>
        </p:spPr>
      </p:pic>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MVC</a:t>
            </a:r>
            <a:endParaRPr lang="en-US" dirty="0"/>
          </a:p>
        </p:txBody>
      </p:sp>
      <p:sp>
        <p:nvSpPr>
          <p:cNvPr id="3" name="Content Placeholder 2"/>
          <p:cNvSpPr>
            <a:spLocks noGrp="1"/>
          </p:cNvSpPr>
          <p:nvPr>
            <p:ph idx="1"/>
          </p:nvPr>
        </p:nvSpPr>
        <p:spPr/>
        <p:txBody>
          <a:bodyPr/>
          <a:lstStyle/>
          <a:p>
            <a:r>
              <a:rPr lang="en-US" dirty="0" smtClean="0"/>
              <a:t>Android SDK development  follows the MVC design template.</a:t>
            </a:r>
          </a:p>
          <a:p>
            <a:pPr lvl="1"/>
            <a:r>
              <a:rPr lang="en-US" dirty="0" smtClean="0"/>
              <a:t>Model : notifies its associated views and controllers when there has been a change in its state</a:t>
            </a:r>
          </a:p>
          <a:p>
            <a:pPr lvl="1"/>
            <a:r>
              <a:rPr lang="en-US" dirty="0" smtClean="0"/>
              <a:t>View : requests from the model the information that it needs to generate an output representation</a:t>
            </a:r>
          </a:p>
          <a:p>
            <a:pPr lvl="1"/>
            <a:r>
              <a:rPr lang="en-US" dirty="0" smtClean="0"/>
              <a:t>Controller: send commands to its associated view to change the view's presentation of the model</a:t>
            </a:r>
          </a:p>
        </p:txBody>
      </p:sp>
      <p:pic>
        <p:nvPicPr>
          <p:cNvPr id="72706" name="Picture 2" descr="File:MVC-Process.png"/>
          <p:cNvPicPr>
            <a:picLocks noChangeAspect="1" noChangeArrowheads="1"/>
          </p:cNvPicPr>
          <p:nvPr/>
        </p:nvPicPr>
        <p:blipFill>
          <a:blip r:embed="rId2" cstate="print"/>
          <a:srcRect/>
          <a:stretch>
            <a:fillRect/>
          </a:stretch>
        </p:blipFill>
        <p:spPr bwMode="auto">
          <a:xfrm>
            <a:off x="3962400" y="4495800"/>
            <a:ext cx="4343400" cy="2250281"/>
          </a:xfrm>
          <a:prstGeom prst="rect">
            <a:avLst/>
          </a:prstGeom>
          <a:noFill/>
        </p:spPr>
      </p:pic>
    </p:spTree>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R.Class</a:t>
            </a:r>
            <a:r>
              <a:rPr lang="en-US" dirty="0" smtClean="0"/>
              <a:t> (</a:t>
            </a:r>
            <a:r>
              <a:rPr lang="en-US" dirty="0" err="1" smtClean="0"/>
              <a:t>Autogenerated</a:t>
            </a:r>
            <a:r>
              <a:rPr lang="en-US" dirty="0" smtClean="0"/>
              <a:t>)</a:t>
            </a:r>
            <a:endParaRPr lang="en-US" dirty="0"/>
          </a:p>
        </p:txBody>
      </p:sp>
      <p:pic>
        <p:nvPicPr>
          <p:cNvPr id="38913" name="Picture 1"/>
          <p:cNvPicPr>
            <a:picLocks noGrp="1" noChangeAspect="1" noChangeArrowheads="1"/>
          </p:cNvPicPr>
          <p:nvPr>
            <p:ph idx="1"/>
          </p:nvPr>
        </p:nvPicPr>
        <p:blipFill>
          <a:blip r:embed="rId2" cstate="print"/>
          <a:srcRect/>
          <a:stretch>
            <a:fillRect/>
          </a:stretch>
        </p:blipFill>
        <p:spPr bwMode="auto">
          <a:xfrm>
            <a:off x="1662112" y="1928812"/>
            <a:ext cx="5819775" cy="4600575"/>
          </a:xfrm>
          <a:prstGeom prst="rect">
            <a:avLst/>
          </a:prstGeom>
          <a:noFill/>
          <a:ln w="9525">
            <a:noFill/>
            <a:miter lim="800000"/>
            <a:headEnd/>
            <a:tailEnd/>
          </a:ln>
        </p:spPr>
      </p:pic>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R.java is the dynamically generated class, created during build process to dynamically identify all assets (from strings to android widgets to layouts), for usage in java classes in Android app. Note this R.java is Android specific (though you may be able to duplicate it for other platforms, its very convenient) so it </a:t>
            </a:r>
            <a:r>
              <a:rPr lang="en-US" dirty="0" err="1" smtClean="0"/>
              <a:t>doesnt</a:t>
            </a:r>
            <a:r>
              <a:rPr lang="en-US" dirty="0" smtClean="0"/>
              <a:t> have much to do with Java language constructs</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Manifest File .XML</a:t>
            </a:r>
            <a:endParaRPr lang="en-US" dirty="0"/>
          </a:p>
        </p:txBody>
      </p:sp>
      <p:pic>
        <p:nvPicPr>
          <p:cNvPr id="37889" name="Picture 1"/>
          <p:cNvPicPr>
            <a:picLocks noGrp="1" noChangeAspect="1" noChangeArrowheads="1"/>
          </p:cNvPicPr>
          <p:nvPr>
            <p:ph idx="1"/>
          </p:nvPr>
        </p:nvPicPr>
        <p:blipFill>
          <a:blip r:embed="rId2" cstate="print"/>
          <a:srcRect/>
          <a:stretch>
            <a:fillRect/>
          </a:stretch>
        </p:blipFill>
        <p:spPr bwMode="auto">
          <a:xfrm>
            <a:off x="561975" y="2233612"/>
            <a:ext cx="8020050" cy="3990975"/>
          </a:xfrm>
          <a:prstGeom prst="rect">
            <a:avLst/>
          </a:prstGeom>
          <a:noFill/>
          <a:ln w="9525">
            <a:noFill/>
            <a:miter lim="800000"/>
            <a:headEnd/>
            <a:tailEnd/>
          </a:ln>
        </p:spPr>
      </p:pic>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Every application must have an AndroidManifest.xml file (with precisely that name) in its root directory. The manifest file presents essential information about your app to the Android system, information the system must have before it can run any of the app's code. Among other things, the manifest does the following: </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It names the Java package for the application. The package name serves as a unique identifier for the application.</a:t>
            </a:r>
          </a:p>
          <a:p>
            <a:r>
              <a:rPr lang="en-US" dirty="0" smtClean="0"/>
              <a:t> It describes the components of the application — the activities, services, broadcast receivers, and content providers that the application is composed of. It names the classes that implement each of the components and publishes their capabilities (for example, which </a:t>
            </a:r>
            <a:r>
              <a:rPr lang="en-US" dirty="0" smtClean="0">
                <a:hlinkClick r:id="rId2"/>
              </a:rPr>
              <a:t>Intent</a:t>
            </a:r>
            <a:r>
              <a:rPr lang="en-US" dirty="0" smtClean="0"/>
              <a:t> messages they can handle). These declarations let the Android system know what the components are and under what conditions they can be launched.</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It determines which processes will host application components.</a:t>
            </a:r>
          </a:p>
          <a:p>
            <a:r>
              <a:rPr lang="en-US" dirty="0" smtClean="0"/>
              <a:t>It declares which permissions the application must have in order to access protected parts of the API and interact with other applications. </a:t>
            </a:r>
          </a:p>
          <a:p>
            <a:r>
              <a:rPr lang="en-US" dirty="0" smtClean="0"/>
              <a:t>It also declares the permissions that others are required to have in order to interact with the application's components.</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It lists the </a:t>
            </a:r>
            <a:r>
              <a:rPr lang="en-US" dirty="0" smtClean="0">
                <a:hlinkClick r:id="rId2"/>
              </a:rPr>
              <a:t>Instrumentation</a:t>
            </a:r>
            <a:r>
              <a:rPr lang="en-US" dirty="0" smtClean="0"/>
              <a:t> classes that provide profiling and other information as the application is running. These declarations are present in the manifest only while the application is being developed and tested; they're removed before the application is published. </a:t>
            </a:r>
          </a:p>
          <a:p>
            <a:r>
              <a:rPr lang="en-US" dirty="0" smtClean="0"/>
              <a:t>It declares the minimum level of the Android API that the application requires. It lists the libraries that the application must be linked against.</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r>
              <a:rPr lang="en-US" dirty="0" smtClean="0">
                <a:hlinkClick r:id="rId2"/>
              </a:rPr>
              <a:t>&lt;action&gt;</a:t>
            </a:r>
            <a:r>
              <a:rPr lang="en-US" dirty="0" smtClean="0"/>
              <a:t> </a:t>
            </a:r>
            <a:br>
              <a:rPr lang="en-US" dirty="0" smtClean="0"/>
            </a:br>
            <a:r>
              <a:rPr lang="en-US" dirty="0" smtClean="0">
                <a:hlinkClick r:id="rId3"/>
              </a:rPr>
              <a:t>&lt;activity&gt;</a:t>
            </a:r>
            <a:r>
              <a:rPr lang="en-US" dirty="0" smtClean="0"/>
              <a:t> </a:t>
            </a:r>
            <a:br>
              <a:rPr lang="en-US" dirty="0" smtClean="0"/>
            </a:br>
            <a:r>
              <a:rPr lang="en-US" dirty="0" smtClean="0">
                <a:hlinkClick r:id="rId4"/>
              </a:rPr>
              <a:t>&lt;activity-alias&gt;</a:t>
            </a:r>
            <a:r>
              <a:rPr lang="en-US" dirty="0" smtClean="0"/>
              <a:t> </a:t>
            </a:r>
            <a:br>
              <a:rPr lang="en-US" dirty="0" smtClean="0"/>
            </a:br>
            <a:r>
              <a:rPr lang="en-US" dirty="0" smtClean="0">
                <a:hlinkClick r:id="rId5"/>
              </a:rPr>
              <a:t>&lt;application&gt;</a:t>
            </a:r>
            <a:r>
              <a:rPr lang="en-US" dirty="0" smtClean="0"/>
              <a:t> </a:t>
            </a:r>
            <a:br>
              <a:rPr lang="en-US" dirty="0" smtClean="0"/>
            </a:br>
            <a:r>
              <a:rPr lang="en-US" dirty="0" smtClean="0">
                <a:hlinkClick r:id="rId6"/>
              </a:rPr>
              <a:t>&lt;category&gt;</a:t>
            </a:r>
            <a:r>
              <a:rPr lang="en-US" dirty="0" smtClean="0"/>
              <a:t> </a:t>
            </a:r>
            <a:br>
              <a:rPr lang="en-US" dirty="0" smtClean="0"/>
            </a:br>
            <a:r>
              <a:rPr lang="en-US" dirty="0" smtClean="0">
                <a:hlinkClick r:id="rId7"/>
              </a:rPr>
              <a:t>&lt;data&gt;</a:t>
            </a:r>
            <a:r>
              <a:rPr lang="en-US" dirty="0" smtClean="0"/>
              <a:t> </a:t>
            </a:r>
            <a:br>
              <a:rPr lang="en-US" dirty="0" smtClean="0"/>
            </a:br>
            <a:r>
              <a:rPr lang="en-US" dirty="0" smtClean="0">
                <a:hlinkClick r:id="rId8"/>
              </a:rPr>
              <a:t>&lt;grant-</a:t>
            </a:r>
            <a:r>
              <a:rPr lang="en-US" dirty="0" err="1" smtClean="0">
                <a:hlinkClick r:id="rId8"/>
              </a:rPr>
              <a:t>uri</a:t>
            </a:r>
            <a:r>
              <a:rPr lang="en-US" dirty="0" smtClean="0">
                <a:hlinkClick r:id="rId8"/>
              </a:rPr>
              <a:t>-permission&gt;</a:t>
            </a:r>
            <a:r>
              <a:rPr lang="en-US" dirty="0" smtClean="0"/>
              <a:t> </a:t>
            </a:r>
            <a:br>
              <a:rPr lang="en-US" dirty="0" smtClean="0"/>
            </a:br>
            <a:r>
              <a:rPr lang="en-US" dirty="0" smtClean="0">
                <a:hlinkClick r:id="rId9"/>
              </a:rPr>
              <a:t>&lt;instrumentation&gt;</a:t>
            </a:r>
            <a:r>
              <a:rPr lang="en-US" dirty="0" smtClean="0"/>
              <a:t> </a:t>
            </a:r>
            <a:br>
              <a:rPr lang="en-US" dirty="0" smtClean="0"/>
            </a:br>
            <a:r>
              <a:rPr lang="en-US" dirty="0" smtClean="0">
                <a:hlinkClick r:id="rId10"/>
              </a:rPr>
              <a:t>&lt;intent-filter&gt;</a:t>
            </a:r>
            <a:r>
              <a:rPr lang="en-US" dirty="0" smtClean="0"/>
              <a:t> </a:t>
            </a:r>
            <a:br>
              <a:rPr lang="en-US" dirty="0" smtClean="0"/>
            </a:br>
            <a:r>
              <a:rPr lang="en-US" dirty="0" smtClean="0">
                <a:hlinkClick r:id="rId11"/>
              </a:rPr>
              <a:t>&lt;manifest&gt;</a:t>
            </a:r>
            <a:r>
              <a:rPr lang="en-US" dirty="0" smtClean="0"/>
              <a:t> </a:t>
            </a:r>
            <a:br>
              <a:rPr lang="en-US" dirty="0" smtClean="0"/>
            </a:br>
            <a:r>
              <a:rPr lang="en-US" dirty="0" smtClean="0">
                <a:hlinkClick r:id="rId12"/>
              </a:rPr>
              <a:t>&lt;meta-data&gt;</a:t>
            </a:r>
            <a:r>
              <a:rPr lang="en-US" dirty="0" smtClean="0"/>
              <a:t> </a:t>
            </a:r>
            <a:br>
              <a:rPr lang="en-US" dirty="0" smtClean="0"/>
            </a:br>
            <a:r>
              <a:rPr lang="en-US" dirty="0" smtClean="0">
                <a:hlinkClick r:id="rId13"/>
              </a:rPr>
              <a:t>&lt;permission&gt;</a:t>
            </a:r>
            <a:r>
              <a:rPr lang="en-US" dirty="0" smtClean="0"/>
              <a:t> </a:t>
            </a:r>
            <a:br>
              <a:rPr lang="en-US" dirty="0" smtClean="0"/>
            </a:br>
            <a:r>
              <a:rPr lang="en-US" dirty="0" smtClean="0">
                <a:hlinkClick r:id="rId14"/>
              </a:rPr>
              <a:t>&lt;permission-group&gt;</a:t>
            </a:r>
            <a:r>
              <a:rPr lang="en-US" dirty="0" smtClean="0"/>
              <a:t> </a:t>
            </a:r>
            <a:br>
              <a:rPr lang="en-US" dirty="0" smtClean="0"/>
            </a:br>
            <a:r>
              <a:rPr lang="en-US" dirty="0" smtClean="0">
                <a:hlinkClick r:id="rId15"/>
              </a:rPr>
              <a:t>&lt;permission-tree&gt;</a:t>
            </a:r>
            <a:r>
              <a:rPr lang="en-US" dirty="0" smtClean="0"/>
              <a:t> </a:t>
            </a:r>
            <a:br>
              <a:rPr lang="en-US" dirty="0" smtClean="0"/>
            </a:br>
            <a:r>
              <a:rPr lang="en-US" dirty="0" smtClean="0">
                <a:hlinkClick r:id="rId16"/>
              </a:rPr>
              <a:t>&lt;provider&gt;</a:t>
            </a:r>
            <a:r>
              <a:rPr lang="en-US" dirty="0" smtClean="0"/>
              <a:t> </a:t>
            </a:r>
            <a:br>
              <a:rPr lang="en-US" dirty="0" smtClean="0"/>
            </a:br>
            <a:r>
              <a:rPr lang="en-US" dirty="0" smtClean="0">
                <a:hlinkClick r:id="rId17"/>
              </a:rPr>
              <a:t>&lt;receiver&gt;</a:t>
            </a:r>
            <a:r>
              <a:rPr lang="en-US" dirty="0" smtClean="0"/>
              <a:t> </a:t>
            </a:r>
            <a:br>
              <a:rPr lang="en-US" dirty="0" smtClean="0"/>
            </a:br>
            <a:r>
              <a:rPr lang="en-US" dirty="0" smtClean="0">
                <a:hlinkClick r:id="rId18"/>
              </a:rPr>
              <a:t>&lt;service&gt;</a:t>
            </a:r>
            <a:r>
              <a:rPr lang="en-US" dirty="0" smtClean="0"/>
              <a:t> </a:t>
            </a:r>
            <a:br>
              <a:rPr lang="en-US" dirty="0" smtClean="0"/>
            </a:br>
            <a:r>
              <a:rPr lang="en-US" dirty="0" smtClean="0">
                <a:hlinkClick r:id="rId19"/>
              </a:rPr>
              <a:t>&lt;supports-screens&gt;</a:t>
            </a:r>
            <a:r>
              <a:rPr lang="en-US" dirty="0" smtClean="0"/>
              <a:t> </a:t>
            </a:r>
            <a:br>
              <a:rPr lang="en-US" dirty="0" smtClean="0"/>
            </a:br>
            <a:r>
              <a:rPr lang="en-US" dirty="0" smtClean="0">
                <a:hlinkClick r:id="rId20"/>
              </a:rPr>
              <a:t>&lt;uses-configuration&gt;</a:t>
            </a:r>
            <a:r>
              <a:rPr lang="en-US" dirty="0" smtClean="0"/>
              <a:t> </a:t>
            </a:r>
            <a:br>
              <a:rPr lang="en-US" dirty="0" smtClean="0"/>
            </a:br>
            <a:r>
              <a:rPr lang="en-US" dirty="0" smtClean="0">
                <a:hlinkClick r:id="rId21"/>
              </a:rPr>
              <a:t>&lt;uses-feature&gt;</a:t>
            </a:r>
            <a:r>
              <a:rPr lang="en-US" dirty="0" smtClean="0"/>
              <a:t> </a:t>
            </a:r>
            <a:br>
              <a:rPr lang="en-US" dirty="0" smtClean="0"/>
            </a:br>
            <a:r>
              <a:rPr lang="en-US" dirty="0" smtClean="0">
                <a:hlinkClick r:id="rId22"/>
              </a:rPr>
              <a:t>&lt;uses-library&gt;</a:t>
            </a:r>
            <a:r>
              <a:rPr lang="en-US" dirty="0" smtClean="0"/>
              <a:t> </a:t>
            </a:r>
            <a:br>
              <a:rPr lang="en-US" dirty="0" smtClean="0"/>
            </a:br>
            <a:r>
              <a:rPr lang="en-US" dirty="0" smtClean="0">
                <a:hlinkClick r:id="rId23"/>
              </a:rPr>
              <a:t>&lt;uses-permission&gt;</a:t>
            </a:r>
            <a:r>
              <a:rPr lang="en-US" dirty="0" smtClean="0"/>
              <a:t> </a:t>
            </a:r>
            <a:br>
              <a:rPr lang="en-US" dirty="0" smtClean="0"/>
            </a:br>
            <a:r>
              <a:rPr lang="en-US" dirty="0" smtClean="0">
                <a:hlinkClick r:id="rId24"/>
              </a:rPr>
              <a:t>&lt;uses-</a:t>
            </a:r>
            <a:r>
              <a:rPr lang="en-US" dirty="0" err="1" smtClean="0">
                <a:hlinkClick r:id="rId24"/>
              </a:rPr>
              <a:t>sdk</a:t>
            </a:r>
            <a:r>
              <a:rPr lang="en-US" dirty="0" smtClean="0">
                <a:hlinkClick r:id="rId24"/>
              </a:rPr>
              <a:t>&gt;</a:t>
            </a:r>
            <a:r>
              <a:rPr lang="en-US" dirty="0" smtClean="0"/>
              <a:t>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Lesson 14: Content Providers</a:t>
            </a:r>
          </a:p>
          <a:p>
            <a:r>
              <a:rPr lang="en-US" dirty="0" smtClean="0"/>
              <a:t>Lesson 15 : Broadcast Receivers</a:t>
            </a:r>
          </a:p>
          <a:p>
            <a:r>
              <a:rPr lang="en-US" dirty="0" smtClean="0"/>
              <a:t>Lesson 16: Basic Animation and Media via View API</a:t>
            </a:r>
          </a:p>
          <a:p>
            <a:r>
              <a:rPr lang="en-US" dirty="0" smtClean="0"/>
              <a:t>Lesson 17: Games via </a:t>
            </a:r>
            <a:r>
              <a:rPr lang="en-US" dirty="0" err="1" smtClean="0"/>
              <a:t>SurfaceView</a:t>
            </a:r>
            <a:r>
              <a:rPr lang="en-US" dirty="0" smtClean="0"/>
              <a:t> API</a:t>
            </a:r>
          </a:p>
          <a:p>
            <a:r>
              <a:rPr lang="en-US" dirty="0" smtClean="0"/>
              <a:t>Lesson 18: Communication  SMS/ WIFI</a:t>
            </a:r>
          </a:p>
          <a:p>
            <a:r>
              <a:rPr lang="en-US" dirty="0" smtClean="0"/>
              <a:t>Lesson 19: Using/Creating libraries and 3rd Party API'S</a:t>
            </a:r>
          </a:p>
          <a:p>
            <a:r>
              <a:rPr lang="en-US" smtClean="0"/>
              <a:t>Lesson 20: </a:t>
            </a:r>
            <a:r>
              <a:rPr lang="en-US" dirty="0" smtClean="0"/>
              <a:t>Publishing your App</a:t>
            </a: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main.xml</a:t>
            </a:r>
            <a:endParaRPr lang="en-US" dirty="0"/>
          </a:p>
        </p:txBody>
      </p:sp>
      <p:pic>
        <p:nvPicPr>
          <p:cNvPr id="36865" name="Picture 1"/>
          <p:cNvPicPr>
            <a:picLocks noGrp="1" noChangeAspect="1" noChangeArrowheads="1"/>
          </p:cNvPicPr>
          <p:nvPr>
            <p:ph idx="1"/>
          </p:nvPr>
        </p:nvPicPr>
        <p:blipFill>
          <a:blip r:embed="rId2" cstate="print"/>
          <a:srcRect/>
          <a:stretch>
            <a:fillRect/>
          </a:stretch>
        </p:blipFill>
        <p:spPr bwMode="auto">
          <a:xfrm>
            <a:off x="966787" y="1990725"/>
            <a:ext cx="7210425" cy="4476750"/>
          </a:xfrm>
          <a:prstGeom prst="rect">
            <a:avLst/>
          </a:prstGeom>
          <a:noFill/>
          <a:ln w="9525">
            <a:noFill/>
            <a:miter lim="800000"/>
            <a:headEnd/>
            <a:tailEnd/>
          </a:ln>
        </p:spPr>
      </p:pic>
    </p:spTree>
  </p:cSld>
  <p:clrMapOvr>
    <a:masterClrMapping/>
  </p:clrMapOvr>
  <p:transition>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 XML</a:t>
            </a:r>
            <a:endParaRPr lang="en-US" dirty="0"/>
          </a:p>
        </p:txBody>
      </p:sp>
      <p:pic>
        <p:nvPicPr>
          <p:cNvPr id="35841" name="Picture 1"/>
          <p:cNvPicPr>
            <a:picLocks noGrp="1" noChangeAspect="1" noChangeArrowheads="1"/>
          </p:cNvPicPr>
          <p:nvPr>
            <p:ph idx="1"/>
          </p:nvPr>
        </p:nvPicPr>
        <p:blipFill>
          <a:blip r:embed="rId2" cstate="print"/>
          <a:srcRect/>
          <a:stretch>
            <a:fillRect/>
          </a:stretch>
        </p:blipFill>
        <p:spPr bwMode="auto">
          <a:xfrm>
            <a:off x="1981200" y="2743200"/>
            <a:ext cx="4981575" cy="1095375"/>
          </a:xfrm>
          <a:prstGeom prst="rect">
            <a:avLst/>
          </a:prstGeom>
          <a:noFill/>
          <a:ln w="9525">
            <a:noFill/>
            <a:miter lim="800000"/>
            <a:headEnd/>
            <a:tailEnd/>
          </a:ln>
        </p:spPr>
      </p:pic>
    </p:spTree>
  </p:cSld>
  <p:clrMapOvr>
    <a:masterClrMapping/>
  </p:clrMapOvr>
  <p:transition>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a:t>
            </a:r>
            <a:endParaRPr lang="en-US" dirty="0"/>
          </a:p>
        </p:txBody>
      </p:sp>
      <p:sp>
        <p:nvSpPr>
          <p:cNvPr id="3" name="Content Placeholder 2"/>
          <p:cNvSpPr>
            <a:spLocks noGrp="1"/>
          </p:cNvSpPr>
          <p:nvPr>
            <p:ph idx="1"/>
          </p:nvPr>
        </p:nvSpPr>
        <p:spPr/>
        <p:txBody>
          <a:bodyPr/>
          <a:lstStyle/>
          <a:p>
            <a:r>
              <a:rPr lang="en-US" dirty="0" smtClean="0"/>
              <a:t>Follow Java Coding Guidelines</a:t>
            </a:r>
          </a:p>
          <a:p>
            <a:pPr lvl="1"/>
            <a:r>
              <a:rPr lang="en-US" dirty="0" smtClean="0"/>
              <a:t>Resource (res) folder files must be named all in lowercase letters.</a:t>
            </a:r>
          </a:p>
          <a:p>
            <a:pPr lvl="1"/>
            <a:r>
              <a:rPr lang="en-US" dirty="0" smtClean="0"/>
              <a:t>XML files should always be android XML files</a:t>
            </a:r>
          </a:p>
          <a:p>
            <a:pPr lvl="1"/>
            <a:r>
              <a:rPr lang="en-US" dirty="0" smtClean="0"/>
              <a:t>Gen folder must not be touched</a:t>
            </a:r>
          </a:p>
          <a:p>
            <a:pPr lvl="1"/>
            <a:r>
              <a:rPr lang="en-US" dirty="0" smtClean="0"/>
              <a:t>Always save code to let eclipse check for errors (</a:t>
            </a:r>
            <a:r>
              <a:rPr lang="en-US" dirty="0" err="1" smtClean="0"/>
              <a:t>ctrl+shift+s</a:t>
            </a:r>
            <a:r>
              <a:rPr lang="en-US" dirty="0" smtClean="0"/>
              <a:t>)</a:t>
            </a:r>
          </a:p>
          <a:p>
            <a:pPr lvl="1"/>
            <a:r>
              <a:rPr lang="en-US" dirty="0" smtClean="0"/>
              <a:t>For code template suggestions, press </a:t>
            </a:r>
            <a:r>
              <a:rPr lang="en-US" dirty="0" err="1" smtClean="0"/>
              <a:t>ctrl+space</a:t>
            </a:r>
            <a:endParaRPr lang="en-US" dirty="0" smtClean="0"/>
          </a:p>
          <a:p>
            <a:pPr lvl="1"/>
            <a:r>
              <a:rPr lang="en-US" dirty="0" smtClean="0"/>
              <a:t>For import resolutions press </a:t>
            </a:r>
            <a:r>
              <a:rPr lang="en-US" dirty="0" err="1" smtClean="0"/>
              <a:t>ctrl+shift+o</a:t>
            </a:r>
            <a:endParaRPr lang="en-US" dirty="0" smtClean="0"/>
          </a:p>
          <a:p>
            <a:pPr lvl="1"/>
            <a:r>
              <a:rPr lang="en-US" dirty="0" smtClean="0"/>
              <a:t>Be open minded about MVC even if its very complex!!!!</a:t>
            </a:r>
          </a:p>
          <a:p>
            <a:endParaRPr lang="en-US" dirty="0" smtClean="0"/>
          </a:p>
        </p:txBody>
      </p:sp>
    </p:spTree>
  </p:cSld>
  <p:clrMapOvr>
    <a:masterClrMapping/>
  </p:clrMapOvr>
  <p:transition>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Lesson 3</a:t>
            </a:r>
            <a:endParaRPr lang="en-US" dirty="0"/>
          </a:p>
        </p:txBody>
      </p:sp>
      <p:sp>
        <p:nvSpPr>
          <p:cNvPr id="3" name="Subtitle 2"/>
          <p:cNvSpPr>
            <a:spLocks noGrp="1"/>
          </p:cNvSpPr>
          <p:nvPr>
            <p:ph type="subTitle" idx="1"/>
          </p:nvPr>
        </p:nvSpPr>
        <p:spPr/>
        <p:txBody>
          <a:bodyPr/>
          <a:lstStyle/>
          <a:p>
            <a:r>
              <a:rPr lang="en-US" dirty="0" smtClean="0"/>
              <a:t>Basic Control and Listeners</a:t>
            </a:r>
            <a:endParaRPr lang="en-US" dirty="0"/>
          </a:p>
        </p:txBody>
      </p:sp>
    </p:spTree>
  </p:cSld>
  <p:clrMapOvr>
    <a:masterClrMapping/>
  </p:clrMapOvr>
  <p:transition>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UI Guide</a:t>
            </a:r>
            <a:endParaRPr lang="en-US" dirty="0"/>
          </a:p>
        </p:txBody>
      </p:sp>
      <p:pic>
        <p:nvPicPr>
          <p:cNvPr id="32769" name="Picture 1"/>
          <p:cNvPicPr>
            <a:picLocks noChangeAspect="1" noChangeArrowheads="1"/>
          </p:cNvPicPr>
          <p:nvPr/>
        </p:nvPicPr>
        <p:blipFill>
          <a:blip r:embed="rId2" cstate="print"/>
          <a:srcRect/>
          <a:stretch>
            <a:fillRect/>
          </a:stretch>
        </p:blipFill>
        <p:spPr bwMode="auto">
          <a:xfrm>
            <a:off x="0" y="1752600"/>
            <a:ext cx="3286125" cy="4686300"/>
          </a:xfrm>
          <a:prstGeom prst="rect">
            <a:avLst/>
          </a:prstGeom>
          <a:noFill/>
          <a:ln w="9525">
            <a:noFill/>
            <a:miter lim="800000"/>
            <a:headEnd/>
            <a:tailEnd/>
          </a:ln>
        </p:spPr>
      </p:pic>
      <p:pic>
        <p:nvPicPr>
          <p:cNvPr id="32770" name="Picture 2"/>
          <p:cNvPicPr>
            <a:picLocks noGrp="1" noChangeAspect="1" noChangeArrowheads="1"/>
          </p:cNvPicPr>
          <p:nvPr>
            <p:ph idx="1"/>
          </p:nvPr>
        </p:nvPicPr>
        <p:blipFill>
          <a:blip r:embed="rId3" cstate="print"/>
          <a:srcRect/>
          <a:stretch>
            <a:fillRect/>
          </a:stretch>
        </p:blipFill>
        <p:spPr bwMode="auto">
          <a:xfrm>
            <a:off x="3295650" y="1752600"/>
            <a:ext cx="5848350" cy="4714875"/>
          </a:xfrm>
          <a:prstGeom prst="rect">
            <a:avLst/>
          </a:prstGeom>
          <a:noFill/>
          <a:ln w="9525">
            <a:noFill/>
            <a:miter lim="800000"/>
            <a:headEnd/>
            <a:tailEnd/>
          </a:ln>
        </p:spPr>
      </p:pic>
    </p:spTree>
  </p:cSld>
  <p:clrMapOvr>
    <a:masterClrMapping/>
  </p:clrMapOvr>
  <p:transition>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21" name="Picture 1"/>
          <p:cNvPicPr>
            <a:picLocks noChangeAspect="1" noChangeArrowheads="1"/>
          </p:cNvPicPr>
          <p:nvPr/>
        </p:nvPicPr>
        <p:blipFill>
          <a:blip r:embed="rId2" cstate="print"/>
          <a:srcRect/>
          <a:stretch>
            <a:fillRect/>
          </a:stretch>
        </p:blipFill>
        <p:spPr bwMode="auto">
          <a:xfrm>
            <a:off x="0" y="0"/>
            <a:ext cx="7086600" cy="6774465"/>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9697" name="Picture 1"/>
          <p:cNvPicPr>
            <a:picLocks noGrp="1" noChangeAspect="1" noChangeArrowheads="1"/>
          </p:cNvPicPr>
          <p:nvPr>
            <p:ph idx="1"/>
          </p:nvPr>
        </p:nvPicPr>
        <p:blipFill>
          <a:blip r:embed="rId2" cstate="print"/>
          <a:srcRect/>
          <a:stretch>
            <a:fillRect/>
          </a:stretch>
        </p:blipFill>
        <p:spPr bwMode="auto">
          <a:xfrm>
            <a:off x="0" y="-1"/>
            <a:ext cx="9144000" cy="6834429"/>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8673" name="Picture 1"/>
          <p:cNvPicPr>
            <a:picLocks noChangeAspect="1" noChangeArrowheads="1"/>
          </p:cNvPicPr>
          <p:nvPr/>
        </p:nvPicPr>
        <p:blipFill>
          <a:blip r:embed="rId2" cstate="print"/>
          <a:srcRect/>
          <a:stretch>
            <a:fillRect/>
          </a:stretch>
        </p:blipFill>
        <p:spPr bwMode="auto">
          <a:xfrm>
            <a:off x="-1" y="0"/>
            <a:ext cx="9144001" cy="6858000"/>
          </a:xfrm>
          <a:prstGeom prst="rect">
            <a:avLst/>
          </a:prstGeom>
          <a:noFill/>
          <a:ln w="9525">
            <a:noFill/>
            <a:miter lim="800000"/>
            <a:headEnd/>
            <a:tailEnd/>
          </a:ln>
        </p:spPr>
      </p:pic>
    </p:spTree>
  </p:cSld>
  <p:clrMapOvr>
    <a:masterClrMapping/>
  </p:clrMapOvr>
  <p:transition>
    <p:fade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to the java file</a:t>
            </a:r>
            <a:endParaRPr lang="en-US" dirty="0"/>
          </a:p>
        </p:txBody>
      </p:sp>
      <p:sp>
        <p:nvSpPr>
          <p:cNvPr id="3" name="Content Placeholder 2"/>
          <p:cNvSpPr>
            <a:spLocks noGrp="1"/>
          </p:cNvSpPr>
          <p:nvPr>
            <p:ph idx="1"/>
          </p:nvPr>
        </p:nvSpPr>
        <p:spPr/>
        <p:txBody>
          <a:bodyPr/>
          <a:lstStyle/>
          <a:p>
            <a:r>
              <a:rPr lang="en-US" dirty="0" smtClean="0"/>
              <a:t>Create the following widget references:</a:t>
            </a:r>
          </a:p>
          <a:p>
            <a:endParaRPr lang="en-US" dirty="0"/>
          </a:p>
          <a:p>
            <a:endParaRPr lang="en-US" dirty="0" smtClean="0"/>
          </a:p>
          <a:p>
            <a:endParaRPr lang="en-US" dirty="0"/>
          </a:p>
          <a:p>
            <a:r>
              <a:rPr lang="en-US" dirty="0" smtClean="0"/>
              <a:t>On the </a:t>
            </a:r>
            <a:r>
              <a:rPr lang="en-US" dirty="0" err="1" smtClean="0"/>
              <a:t>OnCreate</a:t>
            </a:r>
            <a:r>
              <a:rPr lang="en-US" dirty="0" smtClean="0"/>
              <a:t> method, refer the widgets to its proper ID</a:t>
            </a:r>
          </a:p>
        </p:txBody>
      </p:sp>
      <p:sp>
        <p:nvSpPr>
          <p:cNvPr id="4" name="Rectangle 3"/>
          <p:cNvSpPr/>
          <p:nvPr/>
        </p:nvSpPr>
        <p:spPr>
          <a:xfrm>
            <a:off x="457200" y="2057400"/>
            <a:ext cx="4572000" cy="1477328"/>
          </a:xfrm>
          <a:prstGeom prst="rect">
            <a:avLst/>
          </a:prstGeom>
        </p:spPr>
        <p:txBody>
          <a:bodyPr>
            <a:spAutoFit/>
          </a:bodyPr>
          <a:lstStyle/>
          <a:p>
            <a:r>
              <a:rPr lang="en-US" dirty="0">
                <a:solidFill>
                  <a:schemeClr val="bg1"/>
                </a:solidFill>
              </a:rPr>
              <a:t>Button b;</a:t>
            </a:r>
          </a:p>
          <a:p>
            <a:r>
              <a:rPr lang="en-US" dirty="0" err="1">
                <a:solidFill>
                  <a:schemeClr val="bg1"/>
                </a:solidFill>
              </a:rPr>
              <a:t>TextView</a:t>
            </a:r>
            <a:r>
              <a:rPr lang="en-US" dirty="0">
                <a:solidFill>
                  <a:schemeClr val="bg1"/>
                </a:solidFill>
              </a:rPr>
              <a:t> </a:t>
            </a:r>
            <a:r>
              <a:rPr lang="en-US" dirty="0" err="1">
                <a:solidFill>
                  <a:schemeClr val="bg1"/>
                </a:solidFill>
              </a:rPr>
              <a:t>tv</a:t>
            </a:r>
            <a:r>
              <a:rPr lang="en-US" dirty="0">
                <a:solidFill>
                  <a:schemeClr val="bg1"/>
                </a:solidFill>
              </a:rPr>
              <a:t>;</a:t>
            </a:r>
          </a:p>
          <a:p>
            <a:r>
              <a:rPr lang="en-US" dirty="0" err="1">
                <a:solidFill>
                  <a:schemeClr val="bg1"/>
                </a:solidFill>
              </a:rPr>
              <a:t>OnClickListener</a:t>
            </a:r>
            <a:r>
              <a:rPr lang="en-US" dirty="0">
                <a:solidFill>
                  <a:schemeClr val="bg1"/>
                </a:solidFill>
              </a:rPr>
              <a:t> </a:t>
            </a:r>
            <a:r>
              <a:rPr lang="en-US" dirty="0" err="1">
                <a:solidFill>
                  <a:schemeClr val="bg1"/>
                </a:solidFill>
              </a:rPr>
              <a:t>radiolisten</a:t>
            </a:r>
            <a:r>
              <a:rPr lang="en-US" dirty="0">
                <a:solidFill>
                  <a:schemeClr val="bg1"/>
                </a:solidFill>
              </a:rPr>
              <a:t>;</a:t>
            </a:r>
          </a:p>
          <a:p>
            <a:r>
              <a:rPr lang="en-US" dirty="0" err="1">
                <a:solidFill>
                  <a:schemeClr val="bg1"/>
                </a:solidFill>
              </a:rPr>
              <a:t>RadioButton</a:t>
            </a:r>
            <a:r>
              <a:rPr lang="en-US" dirty="0">
                <a:solidFill>
                  <a:schemeClr val="bg1"/>
                </a:solidFill>
              </a:rPr>
              <a:t> </a:t>
            </a:r>
            <a:r>
              <a:rPr lang="en-US" dirty="0" err="1">
                <a:solidFill>
                  <a:schemeClr val="bg1"/>
                </a:solidFill>
              </a:rPr>
              <a:t>red,green,blue</a:t>
            </a:r>
            <a:r>
              <a:rPr lang="en-US" dirty="0">
                <a:solidFill>
                  <a:schemeClr val="bg1"/>
                </a:solidFill>
              </a:rPr>
              <a:t>;</a:t>
            </a:r>
          </a:p>
          <a:p>
            <a:r>
              <a:rPr lang="en-US" dirty="0" err="1">
                <a:solidFill>
                  <a:schemeClr val="bg1"/>
                </a:solidFill>
              </a:rPr>
              <a:t>CheckBox</a:t>
            </a:r>
            <a:r>
              <a:rPr lang="en-US" dirty="0">
                <a:solidFill>
                  <a:schemeClr val="bg1"/>
                </a:solidFill>
              </a:rPr>
              <a:t> </a:t>
            </a:r>
            <a:r>
              <a:rPr lang="en-US" dirty="0" err="1">
                <a:solidFill>
                  <a:schemeClr val="bg1"/>
                </a:solidFill>
              </a:rPr>
              <a:t>cb</a:t>
            </a:r>
            <a:r>
              <a:rPr lang="en-US" dirty="0">
                <a:solidFill>
                  <a:schemeClr val="bg1"/>
                </a:solidFill>
              </a:rPr>
              <a:t>;</a:t>
            </a:r>
          </a:p>
        </p:txBody>
      </p:sp>
      <p:sp>
        <p:nvSpPr>
          <p:cNvPr id="5" name="Rectangle 4"/>
          <p:cNvSpPr/>
          <p:nvPr/>
        </p:nvSpPr>
        <p:spPr>
          <a:xfrm>
            <a:off x="457200" y="4648200"/>
            <a:ext cx="6324600" cy="1477328"/>
          </a:xfrm>
          <a:prstGeom prst="rect">
            <a:avLst/>
          </a:prstGeom>
        </p:spPr>
        <p:txBody>
          <a:bodyPr wrap="square">
            <a:spAutoFit/>
          </a:bodyPr>
          <a:lstStyle/>
          <a:p>
            <a:r>
              <a:rPr lang="en-US" dirty="0">
                <a:solidFill>
                  <a:schemeClr val="bg1"/>
                </a:solidFill>
              </a:rPr>
              <a:t> </a:t>
            </a:r>
            <a:r>
              <a:rPr lang="en-US" dirty="0" smtClean="0">
                <a:solidFill>
                  <a:schemeClr val="bg1"/>
                </a:solidFill>
              </a:rPr>
              <a:t>      </a:t>
            </a:r>
            <a:r>
              <a:rPr lang="en-US" dirty="0" err="1" smtClean="0">
                <a:solidFill>
                  <a:schemeClr val="bg1"/>
                </a:solidFill>
              </a:rPr>
              <a:t>tv</a:t>
            </a:r>
            <a:r>
              <a:rPr lang="en-US" dirty="0">
                <a:solidFill>
                  <a:schemeClr val="bg1"/>
                </a:solidFill>
              </a:rPr>
              <a:t>=(</a:t>
            </a:r>
            <a:r>
              <a:rPr lang="en-US" dirty="0" err="1">
                <a:solidFill>
                  <a:schemeClr val="bg1"/>
                </a:solidFill>
              </a:rPr>
              <a:t>TextView</a:t>
            </a:r>
            <a:r>
              <a:rPr lang="en-US" dirty="0">
                <a:solidFill>
                  <a:schemeClr val="bg1"/>
                </a:solidFill>
              </a:rPr>
              <a:t>)</a:t>
            </a:r>
            <a:r>
              <a:rPr lang="en-US" dirty="0" err="1">
                <a:solidFill>
                  <a:schemeClr val="bg1"/>
                </a:solidFill>
              </a:rPr>
              <a:t>findViewById</a:t>
            </a:r>
            <a:r>
              <a:rPr lang="en-US" dirty="0">
                <a:solidFill>
                  <a:schemeClr val="bg1"/>
                </a:solidFill>
              </a:rPr>
              <a:t>(R.id.</a:t>
            </a:r>
            <a:r>
              <a:rPr lang="en-US" i="1" dirty="0">
                <a:solidFill>
                  <a:schemeClr val="bg1"/>
                </a:solidFill>
              </a:rPr>
              <a:t>tv1);</a:t>
            </a:r>
          </a:p>
          <a:p>
            <a:r>
              <a:rPr lang="en-US" dirty="0">
                <a:solidFill>
                  <a:schemeClr val="bg1"/>
                </a:solidFill>
              </a:rPr>
              <a:t>        b=(Button)</a:t>
            </a:r>
            <a:r>
              <a:rPr lang="en-US" dirty="0" err="1">
                <a:solidFill>
                  <a:schemeClr val="bg1"/>
                </a:solidFill>
              </a:rPr>
              <a:t>findViewById</a:t>
            </a:r>
            <a:r>
              <a:rPr lang="en-US" dirty="0">
                <a:solidFill>
                  <a:schemeClr val="bg1"/>
                </a:solidFill>
              </a:rPr>
              <a:t>(R.id.</a:t>
            </a:r>
            <a:r>
              <a:rPr lang="en-US" i="1" dirty="0">
                <a:solidFill>
                  <a:schemeClr val="bg1"/>
                </a:solidFill>
              </a:rPr>
              <a:t>button1);</a:t>
            </a:r>
          </a:p>
          <a:p>
            <a:r>
              <a:rPr lang="en-US" dirty="0">
                <a:solidFill>
                  <a:schemeClr val="bg1"/>
                </a:solidFill>
              </a:rPr>
              <a:t>        red=(</a:t>
            </a:r>
            <a:r>
              <a:rPr lang="en-US" dirty="0" err="1">
                <a:solidFill>
                  <a:schemeClr val="bg1"/>
                </a:solidFill>
              </a:rPr>
              <a:t>RadioButton</a:t>
            </a:r>
            <a:r>
              <a:rPr lang="en-US" dirty="0">
                <a:solidFill>
                  <a:schemeClr val="bg1"/>
                </a:solidFill>
              </a:rPr>
              <a:t>)</a:t>
            </a:r>
            <a:r>
              <a:rPr lang="en-US" dirty="0" err="1">
                <a:solidFill>
                  <a:schemeClr val="bg1"/>
                </a:solidFill>
              </a:rPr>
              <a:t>findViewById</a:t>
            </a:r>
            <a:r>
              <a:rPr lang="en-US" dirty="0">
                <a:solidFill>
                  <a:schemeClr val="bg1"/>
                </a:solidFill>
              </a:rPr>
              <a:t>(</a:t>
            </a:r>
            <a:r>
              <a:rPr lang="en-US" dirty="0" err="1">
                <a:solidFill>
                  <a:schemeClr val="bg1"/>
                </a:solidFill>
              </a:rPr>
              <a:t>R.id.</a:t>
            </a:r>
            <a:r>
              <a:rPr lang="en-US" i="1" dirty="0" err="1">
                <a:solidFill>
                  <a:schemeClr val="bg1"/>
                </a:solidFill>
              </a:rPr>
              <a:t>radiored</a:t>
            </a:r>
            <a:r>
              <a:rPr lang="en-US" i="1" dirty="0">
                <a:solidFill>
                  <a:schemeClr val="bg1"/>
                </a:solidFill>
              </a:rPr>
              <a:t>);</a:t>
            </a:r>
          </a:p>
          <a:p>
            <a:r>
              <a:rPr lang="en-US" dirty="0">
                <a:solidFill>
                  <a:schemeClr val="bg1"/>
                </a:solidFill>
              </a:rPr>
              <a:t>        green=(</a:t>
            </a:r>
            <a:r>
              <a:rPr lang="en-US" dirty="0" err="1">
                <a:solidFill>
                  <a:schemeClr val="bg1"/>
                </a:solidFill>
              </a:rPr>
              <a:t>RadioButton</a:t>
            </a:r>
            <a:r>
              <a:rPr lang="en-US" dirty="0">
                <a:solidFill>
                  <a:schemeClr val="bg1"/>
                </a:solidFill>
              </a:rPr>
              <a:t>)</a:t>
            </a:r>
            <a:r>
              <a:rPr lang="en-US" dirty="0" err="1">
                <a:solidFill>
                  <a:schemeClr val="bg1"/>
                </a:solidFill>
              </a:rPr>
              <a:t>findViewById</a:t>
            </a:r>
            <a:r>
              <a:rPr lang="en-US" dirty="0">
                <a:solidFill>
                  <a:schemeClr val="bg1"/>
                </a:solidFill>
              </a:rPr>
              <a:t>(</a:t>
            </a:r>
            <a:r>
              <a:rPr lang="en-US" dirty="0" err="1">
                <a:solidFill>
                  <a:schemeClr val="bg1"/>
                </a:solidFill>
              </a:rPr>
              <a:t>R.id.</a:t>
            </a:r>
            <a:r>
              <a:rPr lang="en-US" i="1" dirty="0" err="1">
                <a:solidFill>
                  <a:schemeClr val="bg1"/>
                </a:solidFill>
              </a:rPr>
              <a:t>radiogreen</a:t>
            </a:r>
            <a:r>
              <a:rPr lang="en-US" i="1" dirty="0">
                <a:solidFill>
                  <a:schemeClr val="bg1"/>
                </a:solidFill>
              </a:rPr>
              <a:t>);</a:t>
            </a:r>
          </a:p>
          <a:p>
            <a:r>
              <a:rPr lang="en-US" dirty="0">
                <a:solidFill>
                  <a:schemeClr val="bg1"/>
                </a:solidFill>
              </a:rPr>
              <a:t>        blue=(</a:t>
            </a:r>
            <a:r>
              <a:rPr lang="en-US" dirty="0" err="1">
                <a:solidFill>
                  <a:schemeClr val="bg1"/>
                </a:solidFill>
              </a:rPr>
              <a:t>RadioButton</a:t>
            </a:r>
            <a:r>
              <a:rPr lang="en-US" dirty="0">
                <a:solidFill>
                  <a:schemeClr val="bg1"/>
                </a:solidFill>
              </a:rPr>
              <a:t>)</a:t>
            </a:r>
            <a:r>
              <a:rPr lang="en-US" dirty="0" err="1">
                <a:solidFill>
                  <a:schemeClr val="bg1"/>
                </a:solidFill>
              </a:rPr>
              <a:t>findViewById</a:t>
            </a:r>
            <a:r>
              <a:rPr lang="en-US" dirty="0">
                <a:solidFill>
                  <a:schemeClr val="bg1"/>
                </a:solidFill>
              </a:rPr>
              <a:t>(</a:t>
            </a:r>
            <a:r>
              <a:rPr lang="en-US" dirty="0" err="1">
                <a:solidFill>
                  <a:schemeClr val="bg1"/>
                </a:solidFill>
              </a:rPr>
              <a:t>R.id.</a:t>
            </a:r>
            <a:r>
              <a:rPr lang="en-US" i="1" dirty="0" err="1">
                <a:solidFill>
                  <a:schemeClr val="bg1"/>
                </a:solidFill>
              </a:rPr>
              <a:t>radioblue</a:t>
            </a:r>
            <a:r>
              <a:rPr lang="en-US" i="1" dirty="0">
                <a:solidFill>
                  <a:schemeClr val="bg1"/>
                </a:solidFill>
              </a:rPr>
              <a:t>);</a:t>
            </a:r>
            <a:endParaRPr lang="en-US" dirty="0">
              <a:solidFill>
                <a:schemeClr val="bg1"/>
              </a:solidFill>
            </a:endParaRPr>
          </a:p>
        </p:txBody>
      </p:sp>
    </p:spTree>
  </p:cSld>
  <p:clrMapOvr>
    <a:masterClrMapping/>
  </p:clrMapOvr>
  <p:transition>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Listeners</a:t>
            </a:r>
            <a:endParaRPr lang="en-US" dirty="0"/>
          </a:p>
        </p:txBody>
      </p:sp>
      <p:sp>
        <p:nvSpPr>
          <p:cNvPr id="3" name="Content Placeholder 2"/>
          <p:cNvSpPr>
            <a:spLocks noGrp="1"/>
          </p:cNvSpPr>
          <p:nvPr>
            <p:ph idx="1"/>
          </p:nvPr>
        </p:nvSpPr>
        <p:spPr/>
        <p:txBody>
          <a:bodyPr/>
          <a:lstStyle/>
          <a:p>
            <a:r>
              <a:rPr lang="en-US" dirty="0" smtClean="0"/>
              <a:t>There are many ways for widgets to listen to events.</a:t>
            </a:r>
          </a:p>
          <a:p>
            <a:pPr lvl="1"/>
            <a:r>
              <a:rPr lang="en-US" dirty="0" smtClean="0"/>
              <a:t>Listeners respond to interfaces that must be implemented in a manner of anonymous coding upon setting a widgets listener</a:t>
            </a:r>
          </a:p>
          <a:p>
            <a:pPr lvl="1"/>
            <a:r>
              <a:rPr lang="en-US" dirty="0" smtClean="0"/>
              <a:t>An event handling method returns a View that is responsible for the call of the said event </a:t>
            </a:r>
          </a:p>
          <a:p>
            <a:pPr lvl="1">
              <a:buNone/>
            </a:pPr>
            <a:endParaRPr lang="en-US" dirty="0" smtClean="0"/>
          </a:p>
          <a:p>
            <a:pPr lvl="1"/>
            <a:endParaRPr lang="en-US" dirty="0"/>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Android Framework and App overview</a:t>
            </a:r>
          </a:p>
          <a:p>
            <a:r>
              <a:rPr lang="en-US" dirty="0" smtClean="0"/>
              <a:t>Installation and Tools</a:t>
            </a:r>
          </a:p>
          <a:p>
            <a:r>
              <a:rPr lang="en-US" dirty="0" smtClean="0"/>
              <a:t>Application Class, Manifest and Context,</a:t>
            </a:r>
          </a:p>
          <a:p>
            <a:r>
              <a:rPr lang="en-US" dirty="0" smtClean="0"/>
              <a:t>Activities</a:t>
            </a:r>
          </a:p>
          <a:p>
            <a:r>
              <a:rPr lang="en-US" dirty="0" smtClean="0"/>
              <a:t>Layouts and Views</a:t>
            </a:r>
          </a:p>
          <a:p>
            <a:r>
              <a:rPr lang="en-US" dirty="0" smtClean="0"/>
              <a:t>Fragments</a:t>
            </a:r>
          </a:p>
          <a:p>
            <a:r>
              <a:rPr lang="en-US" dirty="0" smtClean="0"/>
              <a:t>Intents and Preferences</a:t>
            </a:r>
          </a:p>
          <a:p>
            <a:r>
              <a:rPr lang="en-US" dirty="0" smtClean="0"/>
              <a:t>Services</a:t>
            </a:r>
          </a:p>
          <a:p>
            <a:r>
              <a:rPr lang="en-US" dirty="0" err="1" smtClean="0"/>
              <a:t>SQLite</a:t>
            </a:r>
            <a:r>
              <a:rPr lang="en-US" dirty="0" smtClean="0"/>
              <a:t> Implementations</a:t>
            </a:r>
          </a:p>
          <a:p>
            <a:r>
              <a:rPr lang="en-US" dirty="0" smtClean="0"/>
              <a:t>Content Providers</a:t>
            </a:r>
          </a:p>
          <a:p>
            <a:r>
              <a:rPr lang="en-US" dirty="0" smtClean="0"/>
              <a:t>Broadcast Receivers</a:t>
            </a:r>
          </a:p>
          <a:p>
            <a:r>
              <a:rPr lang="en-US" dirty="0" smtClean="0"/>
              <a:t>Using/Creating libraries and 3rd Party API'S</a:t>
            </a:r>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1779687"/>
            <a:ext cx="9144000" cy="5078313"/>
          </a:xfrm>
          <a:prstGeom prst="rect">
            <a:avLst/>
          </a:prstGeom>
        </p:spPr>
        <p:txBody>
          <a:bodyPr wrap="square">
            <a:spAutoFit/>
          </a:bodyPr>
          <a:lstStyle/>
          <a:p>
            <a:r>
              <a:rPr lang="en-US" dirty="0"/>
              <a:t> </a:t>
            </a:r>
            <a:r>
              <a:rPr lang="en-US" dirty="0" err="1">
                <a:solidFill>
                  <a:schemeClr val="bg1"/>
                </a:solidFill>
              </a:rPr>
              <a:t>OnClickListener</a:t>
            </a:r>
            <a:r>
              <a:rPr lang="en-US" dirty="0">
                <a:solidFill>
                  <a:schemeClr val="bg1"/>
                </a:solidFill>
              </a:rPr>
              <a:t> </a:t>
            </a:r>
            <a:r>
              <a:rPr lang="en-US" dirty="0" err="1">
                <a:solidFill>
                  <a:schemeClr val="bg1"/>
                </a:solidFill>
              </a:rPr>
              <a:t>onclick</a:t>
            </a:r>
            <a:r>
              <a:rPr lang="en-US" dirty="0">
                <a:solidFill>
                  <a:schemeClr val="bg1"/>
                </a:solidFill>
              </a:rPr>
              <a:t>=</a:t>
            </a:r>
            <a:r>
              <a:rPr lang="en-US" b="1" dirty="0">
                <a:solidFill>
                  <a:schemeClr val="bg1"/>
                </a:solidFill>
              </a:rPr>
              <a:t>new </a:t>
            </a:r>
            <a:r>
              <a:rPr lang="en-US" b="1" dirty="0" err="1">
                <a:solidFill>
                  <a:schemeClr val="bg1"/>
                </a:solidFill>
              </a:rPr>
              <a:t>OnClickListener</a:t>
            </a:r>
            <a:r>
              <a:rPr lang="en-US" b="1" dirty="0">
                <a:solidFill>
                  <a:schemeClr val="bg1"/>
                </a:solidFill>
              </a:rPr>
              <a:t>(){</a:t>
            </a:r>
          </a:p>
          <a:p>
            <a:endParaRPr lang="en-US" dirty="0">
              <a:solidFill>
                <a:schemeClr val="bg1"/>
              </a:solidFill>
            </a:endParaRPr>
          </a:p>
          <a:p>
            <a:r>
              <a:rPr lang="en-US" b="1" dirty="0">
                <a:solidFill>
                  <a:schemeClr val="bg1"/>
                </a:solidFill>
              </a:rPr>
              <a:t>public void </a:t>
            </a:r>
            <a:r>
              <a:rPr lang="en-US" b="1" dirty="0" err="1">
                <a:solidFill>
                  <a:schemeClr val="bg1"/>
                </a:solidFill>
              </a:rPr>
              <a:t>onClick</a:t>
            </a:r>
            <a:r>
              <a:rPr lang="en-US" b="1" dirty="0">
                <a:solidFill>
                  <a:schemeClr val="bg1"/>
                </a:solidFill>
              </a:rPr>
              <a:t>(View arg0) {</a:t>
            </a:r>
          </a:p>
          <a:p>
            <a:r>
              <a:rPr lang="en-US" dirty="0">
                <a:solidFill>
                  <a:schemeClr val="bg1"/>
                </a:solidFill>
              </a:rPr>
              <a:t>// </a:t>
            </a:r>
            <a:r>
              <a:rPr lang="en-US" b="1" dirty="0">
                <a:solidFill>
                  <a:schemeClr val="bg1"/>
                </a:solidFill>
              </a:rPr>
              <a:t>TODO Auto-generated method stub</a:t>
            </a:r>
          </a:p>
          <a:p>
            <a:r>
              <a:rPr lang="en-US" dirty="0">
                <a:solidFill>
                  <a:schemeClr val="bg1"/>
                </a:solidFill>
              </a:rPr>
              <a:t>Button f=(Button)arg0;</a:t>
            </a:r>
          </a:p>
          <a:p>
            <a:r>
              <a:rPr lang="en-US" b="1" dirty="0">
                <a:solidFill>
                  <a:schemeClr val="bg1"/>
                </a:solidFill>
              </a:rPr>
              <a:t>if(</a:t>
            </a:r>
            <a:r>
              <a:rPr lang="en-US" b="1" dirty="0" err="1">
                <a:solidFill>
                  <a:schemeClr val="bg1"/>
                </a:solidFill>
              </a:rPr>
              <a:t>f.getId</a:t>
            </a:r>
            <a:r>
              <a:rPr lang="en-US" b="1" dirty="0">
                <a:solidFill>
                  <a:schemeClr val="bg1"/>
                </a:solidFill>
              </a:rPr>
              <a:t>()==R.id.</a:t>
            </a:r>
            <a:r>
              <a:rPr lang="en-US" b="1" i="1" dirty="0">
                <a:solidFill>
                  <a:schemeClr val="bg1"/>
                </a:solidFill>
              </a:rPr>
              <a:t>button1)</a:t>
            </a:r>
          </a:p>
          <a:p>
            <a:r>
              <a:rPr lang="en-US" dirty="0">
                <a:solidFill>
                  <a:schemeClr val="bg1"/>
                </a:solidFill>
              </a:rPr>
              <a:t>{</a:t>
            </a:r>
          </a:p>
          <a:p>
            <a:endParaRPr lang="en-US" dirty="0">
              <a:solidFill>
                <a:schemeClr val="bg1"/>
              </a:solidFill>
            </a:endParaRPr>
          </a:p>
          <a:p>
            <a:r>
              <a:rPr lang="en-US" dirty="0" err="1">
                <a:solidFill>
                  <a:schemeClr val="bg1"/>
                </a:solidFill>
              </a:rPr>
              <a:t>tv.setText</a:t>
            </a:r>
            <a:r>
              <a:rPr lang="en-US" dirty="0">
                <a:solidFill>
                  <a:schemeClr val="bg1"/>
                </a:solidFill>
              </a:rPr>
              <a:t>("Hello Again");</a:t>
            </a:r>
          </a:p>
          <a:p>
            <a:r>
              <a:rPr lang="en-US" dirty="0" err="1">
                <a:solidFill>
                  <a:schemeClr val="bg1"/>
                </a:solidFill>
              </a:rPr>
              <a:t>b.setText</a:t>
            </a:r>
            <a:r>
              <a:rPr lang="en-US" dirty="0">
                <a:solidFill>
                  <a:schemeClr val="bg1"/>
                </a:solidFill>
              </a:rPr>
              <a:t>("this has been changed");</a:t>
            </a:r>
          </a:p>
          <a:p>
            <a:r>
              <a:rPr lang="en-US" b="1" dirty="0">
                <a:solidFill>
                  <a:schemeClr val="bg1"/>
                </a:solidFill>
              </a:rPr>
              <a:t>if(</a:t>
            </a:r>
            <a:r>
              <a:rPr lang="en-US" b="1" dirty="0" err="1">
                <a:solidFill>
                  <a:schemeClr val="bg1"/>
                </a:solidFill>
              </a:rPr>
              <a:t>cb.isChecked</a:t>
            </a:r>
            <a:r>
              <a:rPr lang="en-US" b="1" dirty="0">
                <a:solidFill>
                  <a:schemeClr val="bg1"/>
                </a:solidFill>
              </a:rPr>
              <a:t>())</a:t>
            </a:r>
          </a:p>
          <a:p>
            <a:r>
              <a:rPr lang="en-US" dirty="0" err="1">
                <a:solidFill>
                  <a:schemeClr val="bg1"/>
                </a:solidFill>
              </a:rPr>
              <a:t>Toast.</a:t>
            </a:r>
            <a:r>
              <a:rPr lang="en-US" i="1" dirty="0" err="1">
                <a:solidFill>
                  <a:schemeClr val="bg1"/>
                </a:solidFill>
              </a:rPr>
              <a:t>makeText</a:t>
            </a:r>
            <a:r>
              <a:rPr lang="en-US" i="1" dirty="0">
                <a:solidFill>
                  <a:schemeClr val="bg1"/>
                </a:solidFill>
              </a:rPr>
              <a:t>(arg0.getContext(),"The tides have been </a:t>
            </a:r>
            <a:r>
              <a:rPr lang="en-US" i="1" dirty="0" err="1">
                <a:solidFill>
                  <a:schemeClr val="bg1"/>
                </a:solidFill>
              </a:rPr>
              <a:t>checked",Toast.LENGTH_SHORT</a:t>
            </a:r>
            <a:r>
              <a:rPr lang="en-US" i="1" dirty="0">
                <a:solidFill>
                  <a:schemeClr val="bg1"/>
                </a:solidFill>
              </a:rPr>
              <a:t>).show();</a:t>
            </a:r>
          </a:p>
          <a:p>
            <a:r>
              <a:rPr lang="en-US" b="1" dirty="0">
                <a:solidFill>
                  <a:schemeClr val="bg1"/>
                </a:solidFill>
              </a:rPr>
              <a:t>else</a:t>
            </a:r>
          </a:p>
          <a:p>
            <a:r>
              <a:rPr lang="en-US" dirty="0" err="1">
                <a:solidFill>
                  <a:schemeClr val="bg1"/>
                </a:solidFill>
              </a:rPr>
              <a:t>Toast.</a:t>
            </a:r>
            <a:r>
              <a:rPr lang="en-US" i="1" dirty="0" err="1">
                <a:solidFill>
                  <a:schemeClr val="bg1"/>
                </a:solidFill>
              </a:rPr>
              <a:t>makeText</a:t>
            </a:r>
            <a:r>
              <a:rPr lang="en-US" i="1" dirty="0">
                <a:solidFill>
                  <a:schemeClr val="bg1"/>
                </a:solidFill>
              </a:rPr>
              <a:t>(arg0.getContext(),"this is </a:t>
            </a:r>
            <a:r>
              <a:rPr lang="en-US" i="1" dirty="0" err="1">
                <a:solidFill>
                  <a:schemeClr val="bg1"/>
                </a:solidFill>
              </a:rPr>
              <a:t>okay",Toast.LENGTH_SHORT</a:t>
            </a:r>
            <a:r>
              <a:rPr lang="en-US" i="1" dirty="0">
                <a:solidFill>
                  <a:schemeClr val="bg1"/>
                </a:solidFill>
              </a:rPr>
              <a:t>).show();</a:t>
            </a:r>
          </a:p>
          <a:p>
            <a:r>
              <a:rPr lang="en-US" dirty="0">
                <a:solidFill>
                  <a:schemeClr val="bg1"/>
                </a:solidFill>
              </a:rPr>
              <a:t>}</a:t>
            </a:r>
          </a:p>
          <a:p>
            <a:r>
              <a:rPr lang="en-US" dirty="0">
                <a:solidFill>
                  <a:schemeClr val="bg1"/>
                </a:solidFill>
              </a:rPr>
              <a:t>}};</a:t>
            </a:r>
          </a:p>
          <a:p>
            <a:r>
              <a:rPr lang="en-US" dirty="0">
                <a:solidFill>
                  <a:schemeClr val="bg1"/>
                </a:solidFill>
              </a:rPr>
              <a:t>        </a:t>
            </a:r>
          </a:p>
          <a:p>
            <a:r>
              <a:rPr lang="en-US" dirty="0">
                <a:solidFill>
                  <a:schemeClr val="bg1"/>
                </a:solidFill>
              </a:rPr>
              <a:t>        </a:t>
            </a:r>
            <a:r>
              <a:rPr lang="en-US" dirty="0" err="1">
                <a:solidFill>
                  <a:schemeClr val="bg1"/>
                </a:solidFill>
              </a:rPr>
              <a:t>b.setOnClickListener</a:t>
            </a:r>
            <a:r>
              <a:rPr lang="en-US" dirty="0">
                <a:solidFill>
                  <a:schemeClr val="bg1"/>
                </a:solidFill>
              </a:rPr>
              <a:t>(</a:t>
            </a:r>
            <a:r>
              <a:rPr lang="en-US" dirty="0" err="1">
                <a:solidFill>
                  <a:schemeClr val="bg1"/>
                </a:solidFill>
              </a:rPr>
              <a:t>onclick</a:t>
            </a:r>
            <a:r>
              <a:rPr lang="en-US" dirty="0">
                <a:solidFill>
                  <a:schemeClr val="bg1"/>
                </a:solidFill>
              </a:rPr>
              <a:t>);</a:t>
            </a:r>
          </a:p>
        </p:txBody>
      </p:sp>
    </p:spTree>
  </p:cSld>
  <p:clrMapOvr>
    <a:masterClrMapping/>
  </p:clrMapOvr>
  <p:transition>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 Version</a:t>
            </a:r>
            <a:endParaRPr lang="en-US" dirty="0"/>
          </a:p>
        </p:txBody>
      </p:sp>
      <p:sp>
        <p:nvSpPr>
          <p:cNvPr id="3" name="Content Placeholder 2"/>
          <p:cNvSpPr>
            <a:spLocks noGrp="1"/>
          </p:cNvSpPr>
          <p:nvPr>
            <p:ph idx="1"/>
          </p:nvPr>
        </p:nvSpPr>
        <p:spPr/>
        <p:txBody>
          <a:bodyPr/>
          <a:lstStyle/>
          <a:p>
            <a:r>
              <a:rPr lang="en-US" dirty="0" smtClean="0"/>
              <a:t>Eclipse </a:t>
            </a:r>
            <a:r>
              <a:rPr lang="en-US" dirty="0" err="1" smtClean="0"/>
              <a:t>Intellisense</a:t>
            </a:r>
            <a:r>
              <a:rPr lang="en-US" dirty="0" smtClean="0"/>
              <a:t> features does warn you of unimplemented codes..</a:t>
            </a:r>
            <a:endParaRPr lang="en-US" dirty="0"/>
          </a:p>
        </p:txBody>
      </p:sp>
      <p:sp>
        <p:nvSpPr>
          <p:cNvPr id="4" name="Rectangle 3"/>
          <p:cNvSpPr/>
          <p:nvPr/>
        </p:nvSpPr>
        <p:spPr>
          <a:xfrm>
            <a:off x="0" y="2895600"/>
            <a:ext cx="9144000" cy="3416320"/>
          </a:xfrm>
          <a:prstGeom prst="rect">
            <a:avLst/>
          </a:prstGeom>
        </p:spPr>
        <p:txBody>
          <a:bodyPr wrap="square">
            <a:spAutoFit/>
          </a:bodyPr>
          <a:lstStyle/>
          <a:p>
            <a:r>
              <a:rPr lang="en-US" dirty="0" err="1">
                <a:solidFill>
                  <a:schemeClr val="bg1"/>
                </a:solidFill>
              </a:rPr>
              <a:t>cb</a:t>
            </a:r>
            <a:r>
              <a:rPr lang="en-US" dirty="0">
                <a:solidFill>
                  <a:schemeClr val="bg1"/>
                </a:solidFill>
              </a:rPr>
              <a:t>=(</a:t>
            </a:r>
            <a:r>
              <a:rPr lang="en-US" dirty="0" err="1">
                <a:solidFill>
                  <a:schemeClr val="bg1"/>
                </a:solidFill>
              </a:rPr>
              <a:t>CheckBox</a:t>
            </a:r>
            <a:r>
              <a:rPr lang="en-US" dirty="0">
                <a:solidFill>
                  <a:schemeClr val="bg1"/>
                </a:solidFill>
              </a:rPr>
              <a:t>)</a:t>
            </a:r>
            <a:r>
              <a:rPr lang="en-US" dirty="0" err="1">
                <a:solidFill>
                  <a:schemeClr val="bg1"/>
                </a:solidFill>
              </a:rPr>
              <a:t>findViewById</a:t>
            </a:r>
            <a:r>
              <a:rPr lang="en-US" dirty="0">
                <a:solidFill>
                  <a:schemeClr val="bg1"/>
                </a:solidFill>
              </a:rPr>
              <a:t>(R.id.</a:t>
            </a:r>
            <a:r>
              <a:rPr lang="en-US" i="1" dirty="0">
                <a:solidFill>
                  <a:schemeClr val="bg1"/>
                </a:solidFill>
              </a:rPr>
              <a:t>checkbox1);</a:t>
            </a:r>
          </a:p>
          <a:p>
            <a:r>
              <a:rPr lang="en-US" dirty="0" err="1">
                <a:solidFill>
                  <a:schemeClr val="bg1"/>
                </a:solidFill>
              </a:rPr>
              <a:t>cb.setOnClickListener</a:t>
            </a:r>
            <a:r>
              <a:rPr lang="en-US" dirty="0">
                <a:solidFill>
                  <a:schemeClr val="bg1"/>
                </a:solidFill>
              </a:rPr>
              <a:t>(</a:t>
            </a:r>
            <a:r>
              <a:rPr lang="en-US" b="1" dirty="0">
                <a:solidFill>
                  <a:schemeClr val="bg1"/>
                </a:solidFill>
              </a:rPr>
              <a:t>new </a:t>
            </a:r>
            <a:r>
              <a:rPr lang="en-US" b="1" dirty="0" err="1">
                <a:solidFill>
                  <a:schemeClr val="bg1"/>
                </a:solidFill>
              </a:rPr>
              <a:t>View.OnClickListener</a:t>
            </a:r>
            <a:r>
              <a:rPr lang="en-US" b="1" dirty="0">
                <a:solidFill>
                  <a:schemeClr val="bg1"/>
                </a:solidFill>
              </a:rPr>
              <a:t>() {</a:t>
            </a:r>
          </a:p>
          <a:p>
            <a:endParaRPr lang="en-US" dirty="0">
              <a:solidFill>
                <a:schemeClr val="bg1"/>
              </a:solidFill>
            </a:endParaRPr>
          </a:p>
          <a:p>
            <a:r>
              <a:rPr lang="en-US" b="1" dirty="0">
                <a:solidFill>
                  <a:schemeClr val="bg1"/>
                </a:solidFill>
              </a:rPr>
              <a:t>public void </a:t>
            </a:r>
            <a:r>
              <a:rPr lang="en-US" b="1" dirty="0" err="1">
                <a:solidFill>
                  <a:schemeClr val="bg1"/>
                </a:solidFill>
              </a:rPr>
              <a:t>onClick</a:t>
            </a:r>
            <a:r>
              <a:rPr lang="en-US" b="1" dirty="0">
                <a:solidFill>
                  <a:schemeClr val="bg1"/>
                </a:solidFill>
              </a:rPr>
              <a:t>(View v) {</a:t>
            </a:r>
          </a:p>
          <a:p>
            <a:r>
              <a:rPr lang="en-US" dirty="0" err="1">
                <a:solidFill>
                  <a:schemeClr val="bg1"/>
                </a:solidFill>
              </a:rPr>
              <a:t>CheckBox</a:t>
            </a:r>
            <a:r>
              <a:rPr lang="en-US" dirty="0">
                <a:solidFill>
                  <a:schemeClr val="bg1"/>
                </a:solidFill>
              </a:rPr>
              <a:t> </a:t>
            </a:r>
            <a:r>
              <a:rPr lang="en-US" dirty="0" err="1">
                <a:solidFill>
                  <a:schemeClr val="bg1"/>
                </a:solidFill>
              </a:rPr>
              <a:t>dat</a:t>
            </a:r>
            <a:r>
              <a:rPr lang="en-US" dirty="0">
                <a:solidFill>
                  <a:schemeClr val="bg1"/>
                </a:solidFill>
              </a:rPr>
              <a:t>=(</a:t>
            </a:r>
            <a:r>
              <a:rPr lang="en-US" dirty="0" err="1">
                <a:solidFill>
                  <a:schemeClr val="bg1"/>
                </a:solidFill>
              </a:rPr>
              <a:t>CheckBox</a:t>
            </a:r>
            <a:r>
              <a:rPr lang="en-US" dirty="0">
                <a:solidFill>
                  <a:schemeClr val="bg1"/>
                </a:solidFill>
              </a:rPr>
              <a:t>)v;</a:t>
            </a:r>
          </a:p>
          <a:p>
            <a:r>
              <a:rPr lang="en-US" b="1" dirty="0">
                <a:solidFill>
                  <a:schemeClr val="bg1"/>
                </a:solidFill>
              </a:rPr>
              <a:t>if(</a:t>
            </a:r>
            <a:r>
              <a:rPr lang="en-US" b="1" dirty="0" err="1">
                <a:solidFill>
                  <a:schemeClr val="bg1"/>
                </a:solidFill>
              </a:rPr>
              <a:t>dat.isChecked</a:t>
            </a:r>
            <a:r>
              <a:rPr lang="en-US" b="1" dirty="0">
                <a:solidFill>
                  <a:schemeClr val="bg1"/>
                </a:solidFill>
              </a:rPr>
              <a:t>())</a:t>
            </a:r>
          </a:p>
          <a:p>
            <a:r>
              <a:rPr lang="en-US" dirty="0" err="1">
                <a:solidFill>
                  <a:schemeClr val="bg1"/>
                </a:solidFill>
              </a:rPr>
              <a:t>b.setText</a:t>
            </a:r>
            <a:r>
              <a:rPr lang="en-US" dirty="0">
                <a:solidFill>
                  <a:schemeClr val="bg1"/>
                </a:solidFill>
              </a:rPr>
              <a:t>("HI THERE");</a:t>
            </a:r>
          </a:p>
          <a:p>
            <a:r>
              <a:rPr lang="en-US" b="1" dirty="0">
                <a:solidFill>
                  <a:schemeClr val="bg1"/>
                </a:solidFill>
              </a:rPr>
              <a:t>else</a:t>
            </a:r>
          </a:p>
          <a:p>
            <a:r>
              <a:rPr lang="en-US" dirty="0" err="1">
                <a:solidFill>
                  <a:schemeClr val="bg1"/>
                </a:solidFill>
              </a:rPr>
              <a:t>b.setText</a:t>
            </a:r>
            <a:r>
              <a:rPr lang="en-US" dirty="0">
                <a:solidFill>
                  <a:schemeClr val="bg1"/>
                </a:solidFill>
              </a:rPr>
              <a:t>("OKAY THEN");</a:t>
            </a:r>
          </a:p>
          <a:p>
            <a:r>
              <a:rPr lang="en-US" dirty="0">
                <a:solidFill>
                  <a:schemeClr val="bg1"/>
                </a:solidFill>
              </a:rPr>
              <a:t>     </a:t>
            </a:r>
          </a:p>
          <a:p>
            <a:r>
              <a:rPr lang="en-US" dirty="0">
                <a:solidFill>
                  <a:schemeClr val="bg1"/>
                </a:solidFill>
              </a:rPr>
              <a:t>}</a:t>
            </a:r>
          </a:p>
          <a:p>
            <a:r>
              <a:rPr lang="en-US" dirty="0">
                <a:solidFill>
                  <a:schemeClr val="bg1"/>
                </a:solidFill>
              </a:rPr>
              <a:t>});</a:t>
            </a:r>
          </a:p>
        </p:txBody>
      </p:sp>
    </p:spTree>
  </p:cSld>
  <p:clrMapOvr>
    <a:masterClrMapping/>
  </p:clrMapOvr>
  <p:transition>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Toast</a:t>
            </a:r>
            <a:endParaRPr lang="en-US" dirty="0"/>
          </a:p>
        </p:txBody>
      </p:sp>
      <p:sp>
        <p:nvSpPr>
          <p:cNvPr id="3" name="Content Placeholder 2"/>
          <p:cNvSpPr>
            <a:spLocks noGrp="1"/>
          </p:cNvSpPr>
          <p:nvPr>
            <p:ph idx="1"/>
          </p:nvPr>
        </p:nvSpPr>
        <p:spPr/>
        <p:txBody>
          <a:bodyPr/>
          <a:lstStyle/>
          <a:p>
            <a:r>
              <a:rPr lang="en-US" dirty="0" smtClean="0"/>
              <a:t>Used as a message box to show information in a given time period</a:t>
            </a:r>
          </a:p>
          <a:p>
            <a:pPr lvl="1"/>
            <a:r>
              <a:rPr lang="en-US" dirty="0" smtClean="0"/>
              <a:t>Very useful for info checking </a:t>
            </a:r>
          </a:p>
          <a:p>
            <a:pPr lvl="1"/>
            <a:r>
              <a:rPr lang="en-US" dirty="0" smtClean="0"/>
              <a:t>Good for debugging purpose</a:t>
            </a:r>
          </a:p>
          <a:p>
            <a:pPr lvl="1"/>
            <a:r>
              <a:rPr lang="en-US" dirty="0" smtClean="0"/>
              <a:t>Programmer usually forgets the .show() part….</a:t>
            </a:r>
          </a:p>
          <a:p>
            <a:pPr lvl="1">
              <a:buNone/>
            </a:pPr>
            <a:r>
              <a:rPr lang="en-US" sz="4000" dirty="0" err="1" smtClean="0">
                <a:solidFill>
                  <a:schemeClr val="bg1"/>
                </a:solidFill>
              </a:rPr>
              <a:t>Toast.</a:t>
            </a:r>
            <a:r>
              <a:rPr lang="en-US" sz="4000" i="1" dirty="0" err="1" smtClean="0">
                <a:solidFill>
                  <a:schemeClr val="bg1"/>
                </a:solidFill>
              </a:rPr>
              <a:t>makeText</a:t>
            </a:r>
            <a:r>
              <a:rPr lang="en-US" sz="4000" i="1" dirty="0" smtClean="0">
                <a:solidFill>
                  <a:schemeClr val="bg1"/>
                </a:solidFill>
              </a:rPr>
              <a:t>(</a:t>
            </a:r>
            <a:r>
              <a:rPr lang="en-US" sz="4000" i="1" dirty="0" err="1" smtClean="0">
                <a:solidFill>
                  <a:schemeClr val="bg1"/>
                </a:solidFill>
              </a:rPr>
              <a:t>getApplicationContext</a:t>
            </a:r>
            <a:r>
              <a:rPr lang="en-US" sz="4000" i="1" dirty="0" smtClean="0">
                <a:solidFill>
                  <a:schemeClr val="bg1"/>
                </a:solidFill>
              </a:rPr>
              <a:t>(),</a:t>
            </a:r>
          </a:p>
          <a:p>
            <a:pPr lvl="1">
              <a:buNone/>
            </a:pPr>
            <a:r>
              <a:rPr lang="en-US" sz="4000" i="1" dirty="0" smtClean="0">
                <a:solidFill>
                  <a:schemeClr val="bg1"/>
                </a:solidFill>
              </a:rPr>
              <a:t>“this is the text shown",</a:t>
            </a:r>
          </a:p>
          <a:p>
            <a:pPr lvl="1">
              <a:buNone/>
            </a:pPr>
            <a:r>
              <a:rPr lang="en-US" sz="4000" i="1" dirty="0" err="1" smtClean="0">
                <a:solidFill>
                  <a:schemeClr val="bg1"/>
                </a:solidFill>
              </a:rPr>
              <a:t>Toast.LENGTH_SHORT</a:t>
            </a:r>
            <a:r>
              <a:rPr lang="en-US" sz="4000" i="1" dirty="0">
                <a:solidFill>
                  <a:schemeClr val="bg1"/>
                </a:solidFill>
              </a:rPr>
              <a:t>).show();</a:t>
            </a:r>
            <a:endParaRPr lang="en-US" sz="4000" dirty="0">
              <a:solidFill>
                <a:schemeClr val="bg1"/>
              </a:solidFill>
            </a:endParaRPr>
          </a:p>
        </p:txBody>
      </p:sp>
    </p:spTree>
  </p:cSld>
  <p:clrMapOvr>
    <a:masterClrMapping/>
  </p:clrMapOvr>
  <p:transition>
    <p:fade thruBlk="1"/>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THIS</a:t>
            </a:r>
            <a:endParaRPr lang="en-US" dirty="0"/>
          </a:p>
        </p:txBody>
      </p:sp>
      <p:sp>
        <p:nvSpPr>
          <p:cNvPr id="3" name="Content Placeholder 2"/>
          <p:cNvSpPr>
            <a:spLocks noGrp="1"/>
          </p:cNvSpPr>
          <p:nvPr>
            <p:ph idx="1"/>
          </p:nvPr>
        </p:nvSpPr>
        <p:spPr/>
        <p:txBody>
          <a:bodyPr/>
          <a:lstStyle/>
          <a:p>
            <a:r>
              <a:rPr lang="en-US" dirty="0" smtClean="0"/>
              <a:t>Make a calculator program that can do basic calculator functions</a:t>
            </a:r>
          </a:p>
          <a:p>
            <a:r>
              <a:rPr lang="en-US" dirty="0" smtClean="0"/>
              <a:t>For beginners, use the drag and drop features…</a:t>
            </a:r>
          </a:p>
          <a:p>
            <a:r>
              <a:rPr lang="en-US" dirty="0" smtClean="0"/>
              <a:t>But.. Its better to type the xml code..</a:t>
            </a:r>
          </a:p>
          <a:p>
            <a:pPr>
              <a:buNone/>
            </a:pPr>
            <a:endParaRPr lang="en-US" dirty="0" smtClean="0"/>
          </a:p>
          <a:p>
            <a:pPr>
              <a:buNone/>
            </a:pPr>
            <a:endParaRPr lang="en-US" dirty="0"/>
          </a:p>
        </p:txBody>
      </p:sp>
      <p:pic>
        <p:nvPicPr>
          <p:cNvPr id="22530" name="Picture 2"/>
          <p:cNvPicPr>
            <a:picLocks noChangeAspect="1" noChangeArrowheads="1"/>
          </p:cNvPicPr>
          <p:nvPr/>
        </p:nvPicPr>
        <p:blipFill>
          <a:blip r:embed="rId2" cstate="print"/>
          <a:srcRect/>
          <a:stretch>
            <a:fillRect/>
          </a:stretch>
        </p:blipFill>
        <p:spPr bwMode="auto">
          <a:xfrm>
            <a:off x="2819400" y="3429000"/>
            <a:ext cx="2743200" cy="3294089"/>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Lesson 4</a:t>
            </a:r>
            <a:endParaRPr lang="en-US" dirty="0"/>
          </a:p>
        </p:txBody>
      </p:sp>
      <p:sp>
        <p:nvSpPr>
          <p:cNvPr id="3" name="Subtitle 2"/>
          <p:cNvSpPr>
            <a:spLocks noGrp="1"/>
          </p:cNvSpPr>
          <p:nvPr>
            <p:ph type="subTitle" idx="1"/>
          </p:nvPr>
        </p:nvSpPr>
        <p:spPr/>
        <p:txBody>
          <a:bodyPr/>
          <a:lstStyle/>
          <a:p>
            <a:r>
              <a:rPr lang="en-US" dirty="0" smtClean="0"/>
              <a:t>List and Alert Dialogs</a:t>
            </a:r>
            <a:endParaRPr lang="en-US" dirty="0"/>
          </a:p>
        </p:txBody>
      </p:sp>
    </p:spTree>
  </p:cSld>
  <p:clrMapOvr>
    <a:masterClrMapping/>
  </p:clrMapOvr>
  <p:transition>
    <p:fade thruBlk="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a:t>
            </a:r>
            <a:endParaRPr lang="en-US" dirty="0"/>
          </a:p>
        </p:txBody>
      </p:sp>
      <p:sp>
        <p:nvSpPr>
          <p:cNvPr id="3" name="Content Placeholder 2"/>
          <p:cNvSpPr>
            <a:spLocks noGrp="1"/>
          </p:cNvSpPr>
          <p:nvPr>
            <p:ph idx="1"/>
          </p:nvPr>
        </p:nvSpPr>
        <p:spPr/>
        <p:txBody>
          <a:bodyPr/>
          <a:lstStyle/>
          <a:p>
            <a:r>
              <a:rPr lang="en-US" dirty="0" smtClean="0"/>
              <a:t>A widget that displays a list of Choices</a:t>
            </a:r>
          </a:p>
          <a:p>
            <a:pPr lvl="1"/>
            <a:r>
              <a:rPr lang="en-US" dirty="0" smtClean="0"/>
              <a:t>Useful on displaying </a:t>
            </a:r>
          </a:p>
          <a:p>
            <a:pPr lvl="2"/>
            <a:r>
              <a:rPr lang="en-US" dirty="0" smtClean="0"/>
              <a:t>Options</a:t>
            </a:r>
          </a:p>
          <a:p>
            <a:pPr lvl="2"/>
            <a:r>
              <a:rPr lang="en-US" dirty="0" smtClean="0"/>
              <a:t>Names</a:t>
            </a:r>
          </a:p>
          <a:p>
            <a:pPr lvl="2"/>
            <a:r>
              <a:rPr lang="en-US" dirty="0" smtClean="0"/>
              <a:t>Choices</a:t>
            </a:r>
          </a:p>
          <a:p>
            <a:r>
              <a:rPr lang="en-US" dirty="0" smtClean="0"/>
              <a:t>When using List, the class must extend to a </a:t>
            </a:r>
            <a:r>
              <a:rPr lang="en-US" dirty="0" err="1" smtClean="0"/>
              <a:t>ListActivity</a:t>
            </a:r>
            <a:endParaRPr lang="en-US" dirty="0"/>
          </a:p>
          <a:p>
            <a:pPr lvl="1"/>
            <a:r>
              <a:rPr lang="en-US" dirty="0" smtClean="0"/>
              <a:t>XML layout is not needed:</a:t>
            </a:r>
          </a:p>
        </p:txBody>
      </p:sp>
    </p:spTree>
  </p:cSld>
  <p:clrMapOvr>
    <a:masterClrMapping/>
  </p:clrMapOvr>
  <p:transition>
    <p:fade thruBlk="1"/>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In order to display items on the List, an array of strings is needed: (page 52 of the program guide)</a:t>
            </a:r>
          </a:p>
          <a:p>
            <a:endParaRPr lang="en-US" dirty="0"/>
          </a:p>
        </p:txBody>
      </p:sp>
      <p:sp>
        <p:nvSpPr>
          <p:cNvPr id="4" name="Rectangle 3"/>
          <p:cNvSpPr/>
          <p:nvPr/>
        </p:nvSpPr>
        <p:spPr>
          <a:xfrm>
            <a:off x="304800" y="2743200"/>
            <a:ext cx="8763000" cy="3139321"/>
          </a:xfrm>
          <a:prstGeom prst="rect">
            <a:avLst/>
          </a:prstGeom>
        </p:spPr>
        <p:txBody>
          <a:bodyPr wrap="square">
            <a:spAutoFit/>
          </a:bodyPr>
          <a:lstStyle/>
          <a:p>
            <a:r>
              <a:rPr lang="en-US" dirty="0">
                <a:solidFill>
                  <a:schemeClr val="bg1"/>
                </a:solidFill>
              </a:rPr>
              <a:t>String[] </a:t>
            </a:r>
            <a:r>
              <a:rPr lang="en-US" dirty="0" err="1">
                <a:solidFill>
                  <a:schemeClr val="bg1"/>
                </a:solidFill>
              </a:rPr>
              <a:t>firstNames</a:t>
            </a:r>
            <a:r>
              <a:rPr lang="en-US" dirty="0">
                <a:solidFill>
                  <a:schemeClr val="bg1"/>
                </a:solidFill>
              </a:rPr>
              <a:t> = {</a:t>
            </a:r>
          </a:p>
          <a:p>
            <a:r>
              <a:rPr lang="en-US" dirty="0">
                <a:solidFill>
                  <a:schemeClr val="bg1"/>
                </a:solidFill>
              </a:rPr>
              <a:t>"Abigail", "Alexander", "Alexis", "Alyssa", "Andrew", "Anna", "Anthony", "Ashley",</a:t>
            </a:r>
          </a:p>
          <a:p>
            <a:r>
              <a:rPr lang="it-IT" dirty="0">
                <a:solidFill>
                  <a:schemeClr val="bg1"/>
                </a:solidFill>
              </a:rPr>
              <a:t>"Austin", "Ava", "Benjamin", "Brandon", "Brianna", "Caleb", "Chloe", "Christian",</a:t>
            </a:r>
          </a:p>
          <a:p>
            <a:r>
              <a:rPr lang="en-US" dirty="0">
                <a:solidFill>
                  <a:schemeClr val="bg1"/>
                </a:solidFill>
              </a:rPr>
              <a:t>"Christopher", "Daniel", "David", "Destiny", "Dylan", "Elijah", "Elizabeth", "Emma",</a:t>
            </a:r>
          </a:p>
          <a:p>
            <a:r>
              <a:rPr lang="en-US" dirty="0">
                <a:solidFill>
                  <a:schemeClr val="bg1"/>
                </a:solidFill>
              </a:rPr>
              <a:t>"Ethan", "Gabriel", "Grace", "Hailey", "Hannah", "Isabella", "James", "Jasmine",</a:t>
            </a:r>
          </a:p>
          <a:p>
            <a:r>
              <a:rPr lang="en-US" dirty="0">
                <a:solidFill>
                  <a:schemeClr val="bg1"/>
                </a:solidFill>
              </a:rPr>
              <a:t>"Jennifer", "Jessica", "John", "Jonathan", "Jose", "Joseph", "Joshua", "Julia",</a:t>
            </a:r>
          </a:p>
          <a:p>
            <a:r>
              <a:rPr lang="fi-FI" dirty="0">
                <a:solidFill>
                  <a:schemeClr val="bg1"/>
                </a:solidFill>
              </a:rPr>
              <a:t>"Justin", "Kaitlyn", "Katherine", "Kayla", "Kevin", "Lauren", "Logan", "Madison",</a:t>
            </a:r>
          </a:p>
          <a:p>
            <a:r>
              <a:rPr lang="en-US" dirty="0">
                <a:solidFill>
                  <a:schemeClr val="bg1"/>
                </a:solidFill>
              </a:rPr>
              <a:t>"Matthew", "Megan", "Mia", "Michael", "Morgan", "Natalie", "Nathan", "Nicholas",</a:t>
            </a:r>
          </a:p>
          <a:p>
            <a:r>
              <a:rPr lang="en-US" dirty="0">
                <a:solidFill>
                  <a:schemeClr val="bg1"/>
                </a:solidFill>
              </a:rPr>
              <a:t>"Noah", "Olivia", "Rachel", "Robert", "Ryan", "Samantha", "Samuel", "Sarah",</a:t>
            </a:r>
          </a:p>
          <a:p>
            <a:r>
              <a:rPr lang="en-US" dirty="0">
                <a:solidFill>
                  <a:schemeClr val="bg1"/>
                </a:solidFill>
              </a:rPr>
              <a:t>"Sophia", "Sydney", "Taylor", "Thomas", "Tyler", "Victoria", "William", "Zachary"</a:t>
            </a:r>
          </a:p>
          <a:p>
            <a:r>
              <a:rPr lang="en-US" dirty="0">
                <a:solidFill>
                  <a:schemeClr val="bg1"/>
                </a:solidFill>
              </a:rPr>
              <a:t>};</a:t>
            </a:r>
          </a:p>
        </p:txBody>
      </p:sp>
    </p:spTree>
  </p:cSld>
  <p:clrMapOvr>
    <a:masterClrMapping/>
  </p:clrMapOvr>
  <p:transition>
    <p:fade thruBlk="1"/>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Create an </a:t>
            </a:r>
            <a:r>
              <a:rPr lang="en-US" dirty="0" err="1" smtClean="0"/>
              <a:t>ArrayAdapter</a:t>
            </a:r>
            <a:r>
              <a:rPr lang="en-US" dirty="0" smtClean="0"/>
              <a:t>&lt;String&gt; to convert (cast) if you will the strings in the array into string items on the list:</a:t>
            </a:r>
          </a:p>
          <a:p>
            <a:pPr lvl="1"/>
            <a:endParaRPr lang="en-US" dirty="0" smtClean="0"/>
          </a:p>
          <a:p>
            <a:r>
              <a:rPr lang="en-US" dirty="0" smtClean="0"/>
              <a:t>Use </a:t>
            </a:r>
            <a:r>
              <a:rPr lang="en-US" dirty="0" err="1" smtClean="0"/>
              <a:t>setListAdapter</a:t>
            </a:r>
            <a:r>
              <a:rPr lang="en-US" dirty="0" smtClean="0"/>
              <a:t> to set the </a:t>
            </a:r>
            <a:r>
              <a:rPr lang="en-US" dirty="0" err="1" smtClean="0"/>
              <a:t>ArrayAdapter</a:t>
            </a:r>
            <a:r>
              <a:rPr lang="en-US" dirty="0" smtClean="0"/>
              <a:t> on the List</a:t>
            </a:r>
          </a:p>
          <a:p>
            <a:pPr>
              <a:buNone/>
            </a:pPr>
            <a:r>
              <a:rPr lang="en-US" dirty="0" smtClean="0"/>
              <a:t>    </a:t>
            </a:r>
            <a:r>
              <a:rPr lang="en-US" dirty="0" smtClean="0">
                <a:solidFill>
                  <a:srgbClr val="FF0000"/>
                </a:solidFill>
                <a:latin typeface="Arial" pitchFamily="34" charset="0"/>
                <a:cs typeface="Arial" pitchFamily="34" charset="0"/>
              </a:rPr>
              <a:t>adapter=new </a:t>
            </a:r>
            <a:r>
              <a:rPr lang="en-US" dirty="0" err="1">
                <a:solidFill>
                  <a:srgbClr val="FF0000"/>
                </a:solidFill>
                <a:latin typeface="Arial" pitchFamily="34" charset="0"/>
                <a:cs typeface="Arial" pitchFamily="34" charset="0"/>
              </a:rPr>
              <a:t>ArrayAdapter</a:t>
            </a:r>
            <a:r>
              <a:rPr lang="en-US" dirty="0">
                <a:solidFill>
                  <a:srgbClr val="FF0000"/>
                </a:solidFill>
                <a:latin typeface="Arial" pitchFamily="34" charset="0"/>
                <a:cs typeface="Arial" pitchFamily="34" charset="0"/>
              </a:rPr>
              <a:t>&lt;String&gt;(this, android.R.layout.simple_list_item_1, </a:t>
            </a:r>
            <a:endParaRPr lang="en-US" dirty="0" smtClean="0">
              <a:solidFill>
                <a:srgbClr val="FF0000"/>
              </a:solidFill>
              <a:latin typeface="Arial" pitchFamily="34" charset="0"/>
              <a:cs typeface="Arial" pitchFamily="34" charset="0"/>
            </a:endParaRPr>
          </a:p>
          <a:p>
            <a:pPr>
              <a:buNone/>
            </a:pPr>
            <a:r>
              <a:rPr lang="en-US" dirty="0">
                <a:solidFill>
                  <a:srgbClr val="FF0000"/>
                </a:solidFill>
                <a:latin typeface="Arial" pitchFamily="34" charset="0"/>
                <a:cs typeface="Arial" pitchFamily="34" charset="0"/>
              </a:rPr>
              <a:t> </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myList</a:t>
            </a:r>
            <a:r>
              <a:rPr lang="en-US" dirty="0">
                <a:solidFill>
                  <a:srgbClr val="FF0000"/>
                </a:solidFill>
                <a:latin typeface="Arial" pitchFamily="34" charset="0"/>
                <a:cs typeface="Arial" pitchFamily="34" charset="0"/>
              </a:rPr>
              <a:t>);</a:t>
            </a:r>
          </a:p>
          <a:p>
            <a:pPr>
              <a:buNone/>
            </a:pP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setListAdapter</a:t>
            </a:r>
            <a:r>
              <a:rPr lang="en-US" dirty="0" smtClean="0">
                <a:solidFill>
                  <a:srgbClr val="FF0000"/>
                </a:solidFill>
                <a:latin typeface="Arial" pitchFamily="34" charset="0"/>
                <a:cs typeface="Arial" pitchFamily="34" charset="0"/>
              </a:rPr>
              <a:t>(adapter</a:t>
            </a:r>
            <a:r>
              <a:rPr lang="en-US" dirty="0">
                <a:solidFill>
                  <a:srgbClr val="FF0000"/>
                </a:solidFill>
                <a:latin typeface="Arial" pitchFamily="34" charset="0"/>
                <a:cs typeface="Arial" pitchFamily="34" charset="0"/>
              </a:rPr>
              <a:t>);</a:t>
            </a:r>
          </a:p>
        </p:txBody>
      </p:sp>
    </p:spTree>
  </p:cSld>
  <p:clrMapOvr>
    <a:masterClrMapping/>
  </p:clrMapOvr>
  <p:transition>
    <p:fade thruBlk="1"/>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Listeners</a:t>
            </a:r>
            <a:endParaRPr lang="en-US" dirty="0"/>
          </a:p>
        </p:txBody>
      </p:sp>
      <p:sp>
        <p:nvSpPr>
          <p:cNvPr id="3" name="Content Placeholder 2"/>
          <p:cNvSpPr>
            <a:spLocks noGrp="1"/>
          </p:cNvSpPr>
          <p:nvPr>
            <p:ph idx="1"/>
          </p:nvPr>
        </p:nvSpPr>
        <p:spPr/>
        <p:txBody>
          <a:bodyPr>
            <a:normAutofit/>
          </a:bodyPr>
          <a:lstStyle/>
          <a:p>
            <a:r>
              <a:rPr lang="en-US" dirty="0" smtClean="0"/>
              <a:t>Use the </a:t>
            </a:r>
            <a:r>
              <a:rPr lang="en-US" dirty="0" err="1"/>
              <a:t>OnItemClickListener</a:t>
            </a:r>
            <a:r>
              <a:rPr lang="en-US" dirty="0" smtClean="0"/>
              <a:t>() to listen to items chosen on the list</a:t>
            </a:r>
          </a:p>
          <a:p>
            <a:r>
              <a:rPr lang="en-US" dirty="0" smtClean="0"/>
              <a:t>Ex. </a:t>
            </a:r>
            <a:r>
              <a:rPr lang="en-US" dirty="0" err="1" smtClean="0"/>
              <a:t>OnItenmClickListener</a:t>
            </a:r>
            <a:r>
              <a:rPr lang="en-US" dirty="0" smtClean="0"/>
              <a:t> </a:t>
            </a:r>
            <a:r>
              <a:rPr lang="en-US" smtClean="0"/>
              <a:t>itemclick;</a:t>
            </a:r>
            <a:endParaRPr lang="en-US" dirty="0" smtClean="0"/>
          </a:p>
          <a:p>
            <a:r>
              <a:rPr lang="en-US" dirty="0" smtClean="0"/>
              <a:t> </a:t>
            </a:r>
            <a:r>
              <a:rPr lang="en-US" dirty="0" err="1" smtClean="0"/>
              <a:t>itemclick</a:t>
            </a:r>
            <a:r>
              <a:rPr lang="en-US" dirty="0" smtClean="0"/>
              <a:t>=</a:t>
            </a:r>
            <a:r>
              <a:rPr lang="en-US" b="1" dirty="0" smtClean="0"/>
              <a:t>new </a:t>
            </a:r>
            <a:r>
              <a:rPr lang="en-US" b="1" dirty="0" err="1" smtClean="0"/>
              <a:t>OnItemClickListener</a:t>
            </a:r>
            <a:r>
              <a:rPr lang="en-US" b="1" dirty="0" smtClean="0"/>
              <a:t>(){</a:t>
            </a:r>
          </a:p>
          <a:p>
            <a:r>
              <a:rPr lang="en-US" b="1" dirty="0" smtClean="0"/>
              <a:t>public void </a:t>
            </a:r>
            <a:r>
              <a:rPr lang="en-US" b="1" dirty="0" err="1" smtClean="0"/>
              <a:t>onItemClick</a:t>
            </a:r>
            <a:r>
              <a:rPr lang="en-US" b="1" dirty="0" smtClean="0"/>
              <a:t>(</a:t>
            </a:r>
            <a:r>
              <a:rPr lang="en-US" b="1" dirty="0" err="1" smtClean="0"/>
              <a:t>AdapterView</a:t>
            </a:r>
            <a:r>
              <a:rPr lang="en-US" b="1" dirty="0" smtClean="0"/>
              <a:t>&lt;?&gt; parent, View arg1, </a:t>
            </a:r>
            <a:r>
              <a:rPr lang="en-US" b="1" dirty="0" err="1" smtClean="0"/>
              <a:t>int</a:t>
            </a:r>
            <a:r>
              <a:rPr lang="en-US" b="1" dirty="0" smtClean="0"/>
              <a:t> </a:t>
            </a:r>
            <a:r>
              <a:rPr lang="en-US" b="1" dirty="0" err="1" smtClean="0"/>
              <a:t>index,long</a:t>
            </a:r>
            <a:r>
              <a:rPr lang="en-US" b="1" dirty="0" smtClean="0"/>
              <a:t> arg3) {</a:t>
            </a:r>
          </a:p>
          <a:p>
            <a:r>
              <a:rPr lang="en-US" dirty="0" err="1" smtClean="0"/>
              <a:t>Toast.</a:t>
            </a:r>
            <a:r>
              <a:rPr lang="en-US" i="1" dirty="0" err="1" smtClean="0"/>
              <a:t>makeText</a:t>
            </a:r>
            <a:r>
              <a:rPr lang="en-US" i="1" dirty="0" smtClean="0"/>
              <a:t>(</a:t>
            </a:r>
            <a:r>
              <a:rPr lang="en-US" i="1" dirty="0" err="1" smtClean="0"/>
              <a:t>getApplicationContext</a:t>
            </a:r>
            <a:r>
              <a:rPr lang="en-US" i="1" dirty="0" smtClean="0"/>
              <a:t>(),"HI"+</a:t>
            </a:r>
            <a:r>
              <a:rPr lang="en-US" i="1" dirty="0" err="1" smtClean="0"/>
              <a:t>parent.getItemAtPosition</a:t>
            </a:r>
            <a:r>
              <a:rPr lang="en-US" i="1" dirty="0" smtClean="0"/>
              <a:t>(index),</a:t>
            </a:r>
            <a:r>
              <a:rPr lang="en-US" i="1" dirty="0" err="1" smtClean="0"/>
              <a:t>Toast.LENGTH_LONG</a:t>
            </a:r>
            <a:r>
              <a:rPr lang="en-US" i="1" dirty="0" smtClean="0"/>
              <a:t>).show();</a:t>
            </a:r>
          </a:p>
          <a:p>
            <a:r>
              <a:rPr lang="en-US" dirty="0" smtClean="0"/>
              <a:t>}};</a:t>
            </a:r>
            <a:endParaRPr lang="en-US" dirty="0"/>
          </a:p>
        </p:txBody>
      </p:sp>
    </p:spTree>
  </p:cSld>
  <p:clrMapOvr>
    <a:masterClrMapping/>
  </p:clrMapOvr>
  <p:transition>
    <p:fade thruBlk="1"/>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ArrayList</a:t>
            </a:r>
            <a:endParaRPr lang="en-US" dirty="0"/>
          </a:p>
        </p:txBody>
      </p:sp>
      <p:sp>
        <p:nvSpPr>
          <p:cNvPr id="3" name="Content Placeholder 2"/>
          <p:cNvSpPr>
            <a:spLocks noGrp="1"/>
          </p:cNvSpPr>
          <p:nvPr>
            <p:ph idx="1"/>
          </p:nvPr>
        </p:nvSpPr>
        <p:spPr/>
        <p:txBody>
          <a:bodyPr/>
          <a:lstStyle/>
          <a:p>
            <a:r>
              <a:rPr lang="en-US" dirty="0" err="1" smtClean="0"/>
              <a:t>ArrayAdapters</a:t>
            </a:r>
            <a:r>
              <a:rPr lang="en-US" dirty="0" smtClean="0"/>
              <a:t> mostly deals with casting string objects as </a:t>
            </a:r>
            <a:r>
              <a:rPr lang="en-US" dirty="0" err="1" smtClean="0"/>
              <a:t>itmes</a:t>
            </a:r>
            <a:r>
              <a:rPr lang="en-US" dirty="0" smtClean="0"/>
              <a:t> on the list.</a:t>
            </a:r>
          </a:p>
          <a:p>
            <a:r>
              <a:rPr lang="en-US" dirty="0" smtClean="0"/>
              <a:t>It is highly recommended to convert String array of items into an </a:t>
            </a:r>
            <a:r>
              <a:rPr lang="en-US" dirty="0" err="1" smtClean="0"/>
              <a:t>ArrayList</a:t>
            </a:r>
            <a:r>
              <a:rPr lang="en-US" dirty="0" smtClean="0"/>
              <a:t> which makes string objects usable</a:t>
            </a:r>
          </a:p>
          <a:p>
            <a:r>
              <a:rPr lang="en-US" dirty="0" smtClean="0"/>
              <a:t>Ex:</a:t>
            </a:r>
          </a:p>
          <a:p>
            <a:pPr lvl="1"/>
            <a:r>
              <a:rPr lang="en-US" dirty="0" smtClean="0"/>
              <a:t> </a:t>
            </a:r>
            <a:r>
              <a:rPr lang="en-US" dirty="0" err="1" smtClean="0"/>
              <a:t>ArrayList</a:t>
            </a:r>
            <a:r>
              <a:rPr lang="en-US" dirty="0" smtClean="0"/>
              <a:t>&lt;String&gt; </a:t>
            </a:r>
            <a:r>
              <a:rPr lang="en-US" dirty="0" err="1" smtClean="0"/>
              <a:t>alist</a:t>
            </a:r>
            <a:r>
              <a:rPr lang="en-US" dirty="0" smtClean="0"/>
              <a:t>;</a:t>
            </a:r>
          </a:p>
          <a:p>
            <a:pPr lvl="1"/>
            <a:r>
              <a:rPr lang="en-US" dirty="0" err="1" smtClean="0"/>
              <a:t>alist</a:t>
            </a:r>
            <a:r>
              <a:rPr lang="en-US" dirty="0" smtClean="0"/>
              <a:t>=</a:t>
            </a:r>
            <a:r>
              <a:rPr lang="en-US" b="1" dirty="0" smtClean="0"/>
              <a:t>new </a:t>
            </a:r>
            <a:r>
              <a:rPr lang="en-US" b="1" dirty="0" err="1" smtClean="0"/>
              <a:t>ArrayList</a:t>
            </a:r>
            <a:r>
              <a:rPr lang="en-US" b="1" dirty="0" smtClean="0"/>
              <a:t>&lt;String&gt;(</a:t>
            </a:r>
            <a:r>
              <a:rPr lang="en-US" b="1" dirty="0" err="1" smtClean="0"/>
              <a:t>Arrays.</a:t>
            </a:r>
            <a:r>
              <a:rPr lang="en-US" b="1" i="1" dirty="0" err="1" smtClean="0"/>
              <a:t>asList</a:t>
            </a:r>
            <a:r>
              <a:rPr lang="en-US" b="1" i="1" dirty="0" smtClean="0"/>
              <a:t>(</a:t>
            </a:r>
            <a:r>
              <a:rPr lang="en-US" b="1" i="1" dirty="0" err="1" smtClean="0"/>
              <a:t>myarray</a:t>
            </a:r>
            <a:r>
              <a:rPr lang="en-US" b="1" i="1" dirty="0" smtClean="0"/>
              <a:t>));</a:t>
            </a:r>
          </a:p>
          <a:p>
            <a:pPr lvl="1"/>
            <a:r>
              <a:rPr lang="en-US" dirty="0" smtClean="0"/>
              <a:t> adapter=</a:t>
            </a:r>
            <a:r>
              <a:rPr lang="en-US" b="1" dirty="0" smtClean="0"/>
              <a:t>new </a:t>
            </a:r>
            <a:r>
              <a:rPr lang="en-US" b="1" dirty="0" err="1" smtClean="0"/>
              <a:t>ArrayAdapter</a:t>
            </a:r>
            <a:r>
              <a:rPr lang="en-US" b="1" dirty="0" smtClean="0"/>
              <a:t>&lt;String&gt;(this,android.R.layout.</a:t>
            </a:r>
            <a:r>
              <a:rPr lang="en-US" b="1" i="1" dirty="0" smtClean="0"/>
              <a:t>simple_list_item_1,alist);</a:t>
            </a:r>
            <a:r>
              <a:rPr lang="en-US" dirty="0" smtClean="0"/>
              <a:t> </a:t>
            </a:r>
            <a:endParaRPr lang="en-US" dirty="0"/>
          </a:p>
        </p:txBody>
      </p:sp>
    </p:spTree>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Android</a:t>
            </a:r>
            <a:endParaRPr lang="en-US" dirty="0"/>
          </a:p>
        </p:txBody>
      </p:sp>
      <p:sp>
        <p:nvSpPr>
          <p:cNvPr id="3" name="Content Placeholder 2"/>
          <p:cNvSpPr>
            <a:spLocks noGrp="1"/>
          </p:cNvSpPr>
          <p:nvPr>
            <p:ph idx="1"/>
          </p:nvPr>
        </p:nvSpPr>
        <p:spPr/>
        <p:txBody>
          <a:bodyPr>
            <a:normAutofit fontScale="92500" lnSpcReduction="10000"/>
          </a:bodyPr>
          <a:lstStyle/>
          <a:p>
            <a:r>
              <a:rPr lang="en-US" dirty="0"/>
              <a:t>In July 2005, Google acquired Android, Inc., a small startup company based in Palo Alto, California, USA</a:t>
            </a:r>
            <a:r>
              <a:rPr lang="en-US" dirty="0" smtClean="0"/>
              <a:t>.</a:t>
            </a:r>
          </a:p>
          <a:p>
            <a:r>
              <a:rPr lang="en-US" dirty="0"/>
              <a:t>Android's </a:t>
            </a:r>
            <a:r>
              <a:rPr lang="en-US" dirty="0" smtClean="0"/>
              <a:t>cofounders went </a:t>
            </a:r>
            <a:r>
              <a:rPr lang="en-US" dirty="0"/>
              <a:t>to work at </a:t>
            </a:r>
            <a:r>
              <a:rPr lang="en-US" dirty="0" smtClean="0"/>
              <a:t>Google</a:t>
            </a:r>
          </a:p>
          <a:p>
            <a:pPr lvl="1"/>
            <a:r>
              <a:rPr lang="en-US" dirty="0"/>
              <a:t>Andy Rubin (co-founder of Danger</a:t>
            </a:r>
            <a:r>
              <a:rPr lang="en-US" dirty="0" smtClean="0"/>
              <a:t>)</a:t>
            </a:r>
          </a:p>
          <a:p>
            <a:pPr lvl="1"/>
            <a:r>
              <a:rPr lang="en-US" dirty="0"/>
              <a:t>Rich Miner (co-founder of </a:t>
            </a:r>
            <a:r>
              <a:rPr lang="en-US" dirty="0" smtClean="0"/>
              <a:t>Wildfire Communications)</a:t>
            </a:r>
          </a:p>
          <a:p>
            <a:pPr lvl="1"/>
            <a:r>
              <a:rPr lang="en-US" dirty="0"/>
              <a:t>Nick Sears (once VP at T-Mobile</a:t>
            </a:r>
            <a:r>
              <a:rPr lang="en-US" dirty="0" smtClean="0"/>
              <a:t>)</a:t>
            </a:r>
          </a:p>
          <a:p>
            <a:pPr lvl="1"/>
            <a:r>
              <a:rPr lang="en-US" dirty="0"/>
              <a:t>Chris White </a:t>
            </a:r>
            <a:r>
              <a:rPr lang="en-US" dirty="0" smtClean="0"/>
              <a:t>(WebTV)</a:t>
            </a:r>
          </a:p>
          <a:p>
            <a:r>
              <a:rPr lang="en-US" dirty="0" smtClean="0"/>
              <a:t>Goal was to develop an Open Source O.S. for the mobile device. (</a:t>
            </a:r>
            <a:r>
              <a:rPr lang="en-US" dirty="0" err="1" smtClean="0"/>
              <a:t>smartphone</a:t>
            </a:r>
            <a:r>
              <a:rPr lang="en-US" dirty="0" smtClean="0"/>
              <a:t>)</a:t>
            </a:r>
          </a:p>
          <a:p>
            <a:r>
              <a:rPr lang="en-US" dirty="0" smtClean="0"/>
              <a:t>Currently there are approx. 3 billion activated droid units</a:t>
            </a:r>
          </a:p>
          <a:p>
            <a:r>
              <a:rPr lang="en-US" dirty="0" smtClean="0"/>
              <a:t>Companies build up the O.S by its O.H.A</a:t>
            </a:r>
            <a:endParaRPr lang="en-US" dirty="0"/>
          </a:p>
        </p:txBody>
      </p:sp>
    </p:spTree>
  </p:cSld>
  <p:clrMapOvr>
    <a:masterClrMapping/>
  </p:clrMapOvr>
  <p:transition>
    <p:fade thruBlk="1"/>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OnItemLongClickListener</a:t>
            </a:r>
            <a:endParaRPr lang="en-US" dirty="0"/>
          </a:p>
        </p:txBody>
      </p:sp>
      <p:sp>
        <p:nvSpPr>
          <p:cNvPr id="3" name="Content Placeholder 2"/>
          <p:cNvSpPr>
            <a:spLocks noGrp="1"/>
          </p:cNvSpPr>
          <p:nvPr>
            <p:ph idx="1"/>
          </p:nvPr>
        </p:nvSpPr>
        <p:spPr/>
        <p:txBody>
          <a:bodyPr>
            <a:normAutofit/>
          </a:bodyPr>
          <a:lstStyle/>
          <a:p>
            <a:r>
              <a:rPr lang="en-US" dirty="0" smtClean="0"/>
              <a:t>This listener responds to long tap gestures on the screen</a:t>
            </a:r>
          </a:p>
          <a:p>
            <a:r>
              <a:rPr lang="en-US" dirty="0" err="1" smtClean="0"/>
              <a:t>OnItemLongClickListener</a:t>
            </a:r>
            <a:r>
              <a:rPr lang="en-US" dirty="0" smtClean="0"/>
              <a:t> </a:t>
            </a:r>
            <a:r>
              <a:rPr lang="en-US" dirty="0" err="1" smtClean="0"/>
              <a:t>itemListener</a:t>
            </a:r>
            <a:r>
              <a:rPr lang="en-US" dirty="0" smtClean="0"/>
              <a:t>;</a:t>
            </a:r>
          </a:p>
          <a:p>
            <a:r>
              <a:rPr lang="en-US" dirty="0" err="1" smtClean="0"/>
              <a:t>itemListener</a:t>
            </a:r>
            <a:r>
              <a:rPr lang="en-US" dirty="0" smtClean="0"/>
              <a:t>=</a:t>
            </a:r>
            <a:r>
              <a:rPr lang="en-US" b="1" dirty="0" smtClean="0"/>
              <a:t>new </a:t>
            </a:r>
            <a:r>
              <a:rPr lang="en-US" b="1" dirty="0" err="1" smtClean="0"/>
              <a:t>OnItemLongClickListener</a:t>
            </a:r>
            <a:r>
              <a:rPr lang="en-US" b="1" dirty="0" smtClean="0"/>
              <a:t>(){</a:t>
            </a:r>
            <a:r>
              <a:rPr lang="en-US" dirty="0" smtClean="0"/>
              <a:t>      </a:t>
            </a:r>
          </a:p>
          <a:p>
            <a:r>
              <a:rPr lang="en-US" b="1" dirty="0" smtClean="0"/>
              <a:t>public </a:t>
            </a:r>
            <a:r>
              <a:rPr lang="en-US" b="1" dirty="0" err="1" smtClean="0"/>
              <a:t>boolean</a:t>
            </a:r>
            <a:r>
              <a:rPr lang="en-US" b="1" dirty="0" smtClean="0"/>
              <a:t> </a:t>
            </a:r>
            <a:r>
              <a:rPr lang="en-US" b="1" dirty="0" err="1" smtClean="0"/>
              <a:t>onItemLongClick</a:t>
            </a:r>
            <a:r>
              <a:rPr lang="en-US" b="1" dirty="0" smtClean="0"/>
              <a:t>(</a:t>
            </a:r>
            <a:r>
              <a:rPr lang="en-US" b="1" dirty="0" err="1" smtClean="0"/>
              <a:t>AdapterView</a:t>
            </a:r>
            <a:r>
              <a:rPr lang="en-US" b="1" dirty="0" smtClean="0"/>
              <a:t>&lt;?&gt; parent, View arg1, </a:t>
            </a:r>
            <a:r>
              <a:rPr lang="en-US" b="1" dirty="0" err="1" smtClean="0"/>
              <a:t>int</a:t>
            </a:r>
            <a:r>
              <a:rPr lang="en-US" b="1" dirty="0" smtClean="0"/>
              <a:t> index, long arg3) {</a:t>
            </a:r>
          </a:p>
          <a:p>
            <a:r>
              <a:rPr lang="en-US" dirty="0" err="1" smtClean="0"/>
              <a:t>Toast.</a:t>
            </a:r>
            <a:r>
              <a:rPr lang="en-US" i="1" dirty="0" err="1" smtClean="0"/>
              <a:t>makeText</a:t>
            </a:r>
            <a:r>
              <a:rPr lang="en-US" i="1" dirty="0" smtClean="0"/>
              <a:t>(</a:t>
            </a:r>
            <a:r>
              <a:rPr lang="en-US" i="1" dirty="0" err="1" smtClean="0"/>
              <a:t>context.getApplicationContext</a:t>
            </a:r>
            <a:r>
              <a:rPr lang="en-US" i="1" dirty="0" smtClean="0"/>
              <a:t>(),“Long"+ </a:t>
            </a:r>
            <a:r>
              <a:rPr lang="en-US" i="1" dirty="0" err="1" smtClean="0"/>
              <a:t>parent.getItemAtPosition</a:t>
            </a:r>
            <a:r>
              <a:rPr lang="en-US" i="1" dirty="0" smtClean="0"/>
              <a:t>(index),</a:t>
            </a:r>
            <a:r>
              <a:rPr lang="en-US" i="1" dirty="0" err="1" smtClean="0"/>
              <a:t>Toast.LENGTH_LONG</a:t>
            </a:r>
            <a:r>
              <a:rPr lang="en-US" i="1" dirty="0" smtClean="0"/>
              <a:t>).show();</a:t>
            </a:r>
          </a:p>
          <a:p>
            <a:r>
              <a:rPr lang="en-US" b="1" dirty="0" smtClean="0"/>
              <a:t>}};</a:t>
            </a:r>
            <a:endParaRPr lang="en-US" dirty="0"/>
          </a:p>
        </p:txBody>
      </p:sp>
    </p:spTree>
  </p:cSld>
  <p:clrMapOvr>
    <a:masterClrMapping/>
  </p:clrMapOvr>
  <p:transition>
    <p:fade thruBlk="1"/>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Lesson 4</a:t>
            </a:r>
            <a:endParaRPr lang="en-US" dirty="0"/>
          </a:p>
        </p:txBody>
      </p:sp>
      <p:sp>
        <p:nvSpPr>
          <p:cNvPr id="3" name="Subtitle 2"/>
          <p:cNvSpPr>
            <a:spLocks noGrp="1"/>
          </p:cNvSpPr>
          <p:nvPr>
            <p:ph type="subTitle" idx="1"/>
          </p:nvPr>
        </p:nvSpPr>
        <p:spPr/>
        <p:txBody>
          <a:bodyPr/>
          <a:lstStyle/>
          <a:p>
            <a:r>
              <a:rPr lang="en-US" dirty="0" smtClean="0"/>
              <a:t>Alert Dialogs </a:t>
            </a:r>
            <a:endParaRPr lang="en-US" dirty="0"/>
          </a:p>
        </p:txBody>
      </p:sp>
    </p:spTree>
  </p:cSld>
  <p:clrMapOvr>
    <a:masterClrMapping/>
  </p:clrMapOvr>
  <p:transition>
    <p:fade thruBlk="1"/>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AlertDialog</a:t>
            </a:r>
            <a:endParaRPr lang="en-US" dirty="0"/>
          </a:p>
        </p:txBody>
      </p:sp>
      <p:sp>
        <p:nvSpPr>
          <p:cNvPr id="3" name="Content Placeholder 2"/>
          <p:cNvSpPr>
            <a:spLocks noGrp="1"/>
          </p:cNvSpPr>
          <p:nvPr>
            <p:ph idx="1"/>
          </p:nvPr>
        </p:nvSpPr>
        <p:spPr>
          <a:xfrm>
            <a:off x="0" y="1600200"/>
            <a:ext cx="5715000" cy="5257800"/>
          </a:xfrm>
        </p:spPr>
        <p:txBody>
          <a:bodyPr/>
          <a:lstStyle/>
          <a:p>
            <a:r>
              <a:rPr lang="en-US" dirty="0" smtClean="0"/>
              <a:t>An Object that displays a dialog box </a:t>
            </a:r>
          </a:p>
          <a:p>
            <a:pPr lvl="1"/>
            <a:r>
              <a:rPr lang="en-US" dirty="0" smtClean="0"/>
              <a:t>Useful for prompt warnings and verification</a:t>
            </a:r>
          </a:p>
          <a:p>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5791201" y="1524000"/>
            <a:ext cx="3352800" cy="5113687"/>
          </a:xfrm>
          <a:prstGeom prst="rect">
            <a:avLst/>
          </a:prstGeom>
          <a:noFill/>
          <a:ln w="9525">
            <a:noFill/>
            <a:miter lim="800000"/>
            <a:headEnd/>
            <a:tailEnd/>
          </a:ln>
          <a:effectLst/>
        </p:spPr>
      </p:pic>
      <p:cxnSp>
        <p:nvCxnSpPr>
          <p:cNvPr id="7" name="Straight Arrow Connector 6"/>
          <p:cNvCxnSpPr/>
          <p:nvPr/>
        </p:nvCxnSpPr>
        <p:spPr>
          <a:xfrm>
            <a:off x="3048000" y="4343400"/>
            <a:ext cx="3657600" cy="60960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505200" y="5029200"/>
            <a:ext cx="4648200" cy="99060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52600" y="3429000"/>
            <a:ext cx="2209800" cy="369332"/>
          </a:xfrm>
          <a:prstGeom prst="rect">
            <a:avLst/>
          </a:prstGeom>
          <a:noFill/>
        </p:spPr>
        <p:txBody>
          <a:bodyPr wrap="square" rtlCol="0">
            <a:spAutoFit/>
          </a:bodyPr>
          <a:lstStyle/>
          <a:p>
            <a:r>
              <a:rPr lang="en-US" dirty="0" smtClean="0">
                <a:solidFill>
                  <a:schemeClr val="bg1"/>
                </a:solidFill>
              </a:rPr>
              <a:t>Message</a:t>
            </a:r>
            <a:endParaRPr lang="en-US" dirty="0">
              <a:solidFill>
                <a:schemeClr val="bg1"/>
              </a:solidFill>
            </a:endParaRPr>
          </a:p>
        </p:txBody>
      </p:sp>
      <p:sp>
        <p:nvSpPr>
          <p:cNvPr id="11" name="TextBox 10"/>
          <p:cNvSpPr txBox="1"/>
          <p:nvPr/>
        </p:nvSpPr>
        <p:spPr>
          <a:xfrm>
            <a:off x="1676400" y="5867400"/>
            <a:ext cx="2209800" cy="369332"/>
          </a:xfrm>
          <a:prstGeom prst="rect">
            <a:avLst/>
          </a:prstGeom>
          <a:noFill/>
        </p:spPr>
        <p:txBody>
          <a:bodyPr wrap="square" rtlCol="0">
            <a:spAutoFit/>
          </a:bodyPr>
          <a:lstStyle/>
          <a:p>
            <a:r>
              <a:rPr lang="en-US" dirty="0" smtClean="0">
                <a:solidFill>
                  <a:schemeClr val="bg1"/>
                </a:solidFill>
              </a:rPr>
              <a:t>Negative Button</a:t>
            </a:r>
            <a:endParaRPr lang="en-US" dirty="0">
              <a:solidFill>
                <a:schemeClr val="bg1"/>
              </a:solidFill>
            </a:endParaRPr>
          </a:p>
        </p:txBody>
      </p:sp>
      <p:cxnSp>
        <p:nvCxnSpPr>
          <p:cNvPr id="12" name="Straight Arrow Connector 11"/>
          <p:cNvCxnSpPr/>
          <p:nvPr/>
        </p:nvCxnSpPr>
        <p:spPr>
          <a:xfrm>
            <a:off x="3200400" y="3657600"/>
            <a:ext cx="3657600" cy="60960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00200" y="4267200"/>
            <a:ext cx="2209800" cy="369332"/>
          </a:xfrm>
          <a:prstGeom prst="rect">
            <a:avLst/>
          </a:prstGeom>
          <a:noFill/>
        </p:spPr>
        <p:txBody>
          <a:bodyPr wrap="square" rtlCol="0">
            <a:spAutoFit/>
          </a:bodyPr>
          <a:lstStyle/>
          <a:p>
            <a:r>
              <a:rPr lang="en-US" dirty="0" smtClean="0">
                <a:solidFill>
                  <a:schemeClr val="bg1"/>
                </a:solidFill>
              </a:rPr>
              <a:t>Positive button</a:t>
            </a:r>
            <a:endParaRPr lang="en-US" dirty="0">
              <a:solidFill>
                <a:schemeClr val="bg1"/>
              </a:solidFill>
            </a:endParaRPr>
          </a:p>
        </p:txBody>
      </p:sp>
    </p:spTree>
  </p:cSld>
  <p:clrMapOvr>
    <a:masterClrMapping/>
  </p:clrMapOvr>
  <p:transition>
    <p:fade thruBlk="1"/>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0" y="2056686"/>
            <a:ext cx="9144000" cy="4801314"/>
          </a:xfrm>
          <a:prstGeom prst="rect">
            <a:avLst/>
          </a:prstGeom>
        </p:spPr>
        <p:txBody>
          <a:bodyPr wrap="square">
            <a:spAutoFit/>
          </a:bodyPr>
          <a:lstStyle/>
          <a:p>
            <a:r>
              <a:rPr lang="en-US" dirty="0" err="1" smtClean="0">
                <a:solidFill>
                  <a:schemeClr val="bg1"/>
                </a:solidFill>
              </a:rPr>
              <a:t>AlertDialog.Builder</a:t>
            </a:r>
            <a:r>
              <a:rPr lang="en-US" dirty="0" smtClean="0">
                <a:solidFill>
                  <a:schemeClr val="bg1"/>
                </a:solidFill>
              </a:rPr>
              <a:t> dialog =</a:t>
            </a:r>
            <a:r>
              <a:rPr lang="en-US" b="1" dirty="0" smtClean="0">
                <a:solidFill>
                  <a:schemeClr val="bg1"/>
                </a:solidFill>
              </a:rPr>
              <a:t>new </a:t>
            </a:r>
            <a:r>
              <a:rPr lang="en-US" b="1" dirty="0" err="1" smtClean="0">
                <a:solidFill>
                  <a:schemeClr val="bg1"/>
                </a:solidFill>
              </a:rPr>
              <a:t>AlertDialog.Builder</a:t>
            </a:r>
            <a:r>
              <a:rPr lang="en-US" b="1" dirty="0" smtClean="0">
                <a:solidFill>
                  <a:schemeClr val="bg1"/>
                </a:solidFill>
              </a:rPr>
              <a:t>(context);</a:t>
            </a:r>
          </a:p>
          <a:p>
            <a:r>
              <a:rPr lang="en-US" dirty="0" err="1" smtClean="0">
                <a:solidFill>
                  <a:schemeClr val="bg1"/>
                </a:solidFill>
              </a:rPr>
              <a:t>dialog.setMessage</a:t>
            </a:r>
            <a:r>
              <a:rPr lang="en-US" dirty="0" smtClean="0">
                <a:solidFill>
                  <a:schemeClr val="bg1"/>
                </a:solidFill>
              </a:rPr>
              <a:t>("are you sure you want to delete "+</a:t>
            </a:r>
            <a:r>
              <a:rPr lang="en-US" dirty="0" err="1" smtClean="0">
                <a:solidFill>
                  <a:schemeClr val="bg1"/>
                </a:solidFill>
              </a:rPr>
              <a:t>itemselected</a:t>
            </a:r>
            <a:r>
              <a:rPr lang="en-US" dirty="0" smtClean="0">
                <a:solidFill>
                  <a:schemeClr val="bg1"/>
                </a:solidFill>
              </a:rPr>
              <a:t>+"?");</a:t>
            </a:r>
          </a:p>
          <a:p>
            <a:r>
              <a:rPr lang="en-US" dirty="0" err="1" smtClean="0">
                <a:solidFill>
                  <a:schemeClr val="bg1"/>
                </a:solidFill>
              </a:rPr>
              <a:t>dialog.setCancelable</a:t>
            </a:r>
            <a:r>
              <a:rPr lang="en-US" dirty="0" smtClean="0">
                <a:solidFill>
                  <a:schemeClr val="bg1"/>
                </a:solidFill>
              </a:rPr>
              <a:t>(</a:t>
            </a:r>
            <a:r>
              <a:rPr lang="en-US" b="1" dirty="0" smtClean="0">
                <a:solidFill>
                  <a:schemeClr val="bg1"/>
                </a:solidFill>
              </a:rPr>
              <a:t>false);</a:t>
            </a:r>
          </a:p>
          <a:p>
            <a:r>
              <a:rPr lang="en-US" dirty="0" err="1" smtClean="0">
                <a:solidFill>
                  <a:schemeClr val="bg1"/>
                </a:solidFill>
              </a:rPr>
              <a:t>dialog.setPositiveButton</a:t>
            </a:r>
            <a:r>
              <a:rPr lang="en-US" dirty="0" smtClean="0">
                <a:solidFill>
                  <a:schemeClr val="bg1"/>
                </a:solidFill>
              </a:rPr>
              <a:t>("</a:t>
            </a:r>
            <a:r>
              <a:rPr lang="en-US" dirty="0" err="1" smtClean="0">
                <a:solidFill>
                  <a:schemeClr val="bg1"/>
                </a:solidFill>
              </a:rPr>
              <a:t>yes",</a:t>
            </a:r>
            <a:r>
              <a:rPr lang="en-US" b="1" dirty="0" err="1" smtClean="0">
                <a:solidFill>
                  <a:schemeClr val="bg1"/>
                </a:solidFill>
              </a:rPr>
              <a:t>new</a:t>
            </a:r>
            <a:r>
              <a:rPr lang="en-US" b="1" dirty="0" smtClean="0">
                <a:solidFill>
                  <a:schemeClr val="bg1"/>
                </a:solidFill>
              </a:rPr>
              <a:t> </a:t>
            </a:r>
            <a:r>
              <a:rPr lang="en-US" b="1" dirty="0" err="1" smtClean="0">
                <a:solidFill>
                  <a:schemeClr val="bg1"/>
                </a:solidFill>
              </a:rPr>
              <a:t>DialogInterface.OnClickListener</a:t>
            </a:r>
            <a:r>
              <a:rPr lang="en-US" b="1" dirty="0" smtClean="0">
                <a:solidFill>
                  <a:schemeClr val="bg1"/>
                </a:solidFill>
              </a:rPr>
              <a:t>() {</a:t>
            </a:r>
          </a:p>
          <a:p>
            <a:endParaRPr lang="en-US" dirty="0" smtClean="0">
              <a:solidFill>
                <a:schemeClr val="bg1"/>
              </a:solidFill>
            </a:endParaRPr>
          </a:p>
          <a:p>
            <a:r>
              <a:rPr lang="en-US" b="1" dirty="0" smtClean="0">
                <a:solidFill>
                  <a:schemeClr val="bg1"/>
                </a:solidFill>
              </a:rPr>
              <a:t>public void </a:t>
            </a:r>
            <a:r>
              <a:rPr lang="en-US" b="1" dirty="0" err="1" smtClean="0">
                <a:solidFill>
                  <a:schemeClr val="bg1"/>
                </a:solidFill>
              </a:rPr>
              <a:t>onClick</a:t>
            </a:r>
            <a:r>
              <a:rPr lang="en-US" b="1" dirty="0" smtClean="0">
                <a:solidFill>
                  <a:schemeClr val="bg1"/>
                </a:solidFill>
              </a:rPr>
              <a:t>(</a:t>
            </a:r>
            <a:r>
              <a:rPr lang="en-US" b="1" dirty="0" err="1" smtClean="0">
                <a:solidFill>
                  <a:schemeClr val="bg1"/>
                </a:solidFill>
              </a:rPr>
              <a:t>DialogInterface</a:t>
            </a:r>
            <a:r>
              <a:rPr lang="en-US" b="1" dirty="0" smtClean="0">
                <a:solidFill>
                  <a:schemeClr val="bg1"/>
                </a:solidFill>
              </a:rPr>
              <a:t> arg0, </a:t>
            </a:r>
            <a:r>
              <a:rPr lang="en-US" b="1" dirty="0" err="1" smtClean="0">
                <a:solidFill>
                  <a:schemeClr val="bg1"/>
                </a:solidFill>
              </a:rPr>
              <a:t>int</a:t>
            </a:r>
            <a:r>
              <a:rPr lang="en-US" b="1" dirty="0" smtClean="0">
                <a:solidFill>
                  <a:schemeClr val="bg1"/>
                </a:solidFill>
              </a:rPr>
              <a:t> arg1) {</a:t>
            </a:r>
          </a:p>
          <a:p>
            <a:r>
              <a:rPr lang="en-US" dirty="0" err="1" smtClean="0">
                <a:solidFill>
                  <a:schemeClr val="bg1"/>
                </a:solidFill>
              </a:rPr>
              <a:t>adapter.remove</a:t>
            </a:r>
            <a:r>
              <a:rPr lang="en-US" dirty="0" smtClean="0">
                <a:solidFill>
                  <a:schemeClr val="bg1"/>
                </a:solidFill>
              </a:rPr>
              <a:t>(</a:t>
            </a:r>
            <a:r>
              <a:rPr lang="en-US" dirty="0" err="1" smtClean="0">
                <a:solidFill>
                  <a:schemeClr val="bg1"/>
                </a:solidFill>
              </a:rPr>
              <a:t>itemselected</a:t>
            </a:r>
            <a:r>
              <a:rPr lang="en-US" dirty="0" smtClean="0">
                <a:solidFill>
                  <a:schemeClr val="bg1"/>
                </a:solidFill>
              </a:rPr>
              <a:t>);</a:t>
            </a:r>
          </a:p>
          <a:p>
            <a:r>
              <a:rPr lang="en-US" dirty="0" err="1" smtClean="0">
                <a:solidFill>
                  <a:schemeClr val="bg1"/>
                </a:solidFill>
              </a:rPr>
              <a:t>adapter.notifyDataSetChanged</a:t>
            </a:r>
            <a:r>
              <a:rPr lang="en-US" dirty="0" smtClean="0">
                <a:solidFill>
                  <a:schemeClr val="bg1"/>
                </a:solidFill>
              </a:rPr>
              <a:t>(); // tell the view to refresh the list</a:t>
            </a:r>
          </a:p>
          <a:p>
            <a:r>
              <a:rPr lang="en-US" dirty="0" smtClean="0">
                <a:solidFill>
                  <a:schemeClr val="bg1"/>
                </a:solidFill>
              </a:rPr>
              <a:t>}</a:t>
            </a:r>
          </a:p>
          <a:p>
            <a:r>
              <a:rPr lang="en-US" dirty="0" smtClean="0">
                <a:solidFill>
                  <a:schemeClr val="bg1"/>
                </a:solidFill>
              </a:rPr>
              <a:t>});</a:t>
            </a:r>
          </a:p>
          <a:p>
            <a:r>
              <a:rPr lang="en-US" dirty="0" err="1" smtClean="0">
                <a:solidFill>
                  <a:schemeClr val="bg1"/>
                </a:solidFill>
              </a:rPr>
              <a:t>dialog.setNegativeButton</a:t>
            </a:r>
            <a:r>
              <a:rPr lang="en-US" dirty="0" smtClean="0">
                <a:solidFill>
                  <a:schemeClr val="bg1"/>
                </a:solidFill>
              </a:rPr>
              <a:t>("</a:t>
            </a:r>
            <a:r>
              <a:rPr lang="en-US" dirty="0" err="1" smtClean="0">
                <a:solidFill>
                  <a:schemeClr val="bg1"/>
                </a:solidFill>
              </a:rPr>
              <a:t>No",</a:t>
            </a:r>
            <a:r>
              <a:rPr lang="en-US" b="1" dirty="0" err="1" smtClean="0">
                <a:solidFill>
                  <a:schemeClr val="bg1"/>
                </a:solidFill>
              </a:rPr>
              <a:t>new</a:t>
            </a:r>
            <a:r>
              <a:rPr lang="en-US" b="1" dirty="0" smtClean="0">
                <a:solidFill>
                  <a:schemeClr val="bg1"/>
                </a:solidFill>
              </a:rPr>
              <a:t> </a:t>
            </a:r>
            <a:r>
              <a:rPr lang="en-US" b="1" dirty="0" err="1" smtClean="0">
                <a:solidFill>
                  <a:schemeClr val="bg1"/>
                </a:solidFill>
              </a:rPr>
              <a:t>DialogInterface.OnClickListener</a:t>
            </a:r>
            <a:r>
              <a:rPr lang="en-US" b="1" dirty="0" smtClean="0">
                <a:solidFill>
                  <a:schemeClr val="bg1"/>
                </a:solidFill>
              </a:rPr>
              <a:t>() {</a:t>
            </a:r>
          </a:p>
          <a:p>
            <a:endParaRPr lang="en-US" dirty="0" smtClean="0">
              <a:solidFill>
                <a:schemeClr val="bg1"/>
              </a:solidFill>
            </a:endParaRPr>
          </a:p>
          <a:p>
            <a:r>
              <a:rPr lang="en-US" b="1" dirty="0" smtClean="0">
                <a:solidFill>
                  <a:schemeClr val="bg1"/>
                </a:solidFill>
              </a:rPr>
              <a:t>public void </a:t>
            </a:r>
            <a:r>
              <a:rPr lang="en-US" b="1" dirty="0" err="1" smtClean="0">
                <a:solidFill>
                  <a:schemeClr val="bg1"/>
                </a:solidFill>
              </a:rPr>
              <a:t>onClick</a:t>
            </a:r>
            <a:r>
              <a:rPr lang="en-US" b="1" dirty="0" smtClean="0">
                <a:solidFill>
                  <a:schemeClr val="bg1"/>
                </a:solidFill>
              </a:rPr>
              <a:t>(</a:t>
            </a:r>
            <a:r>
              <a:rPr lang="en-US" b="1" dirty="0" err="1" smtClean="0">
                <a:solidFill>
                  <a:schemeClr val="bg1"/>
                </a:solidFill>
              </a:rPr>
              <a:t>DialogInterface</a:t>
            </a:r>
            <a:r>
              <a:rPr lang="en-US" b="1" dirty="0" smtClean="0">
                <a:solidFill>
                  <a:schemeClr val="bg1"/>
                </a:solidFill>
              </a:rPr>
              <a:t> arg0, </a:t>
            </a:r>
            <a:r>
              <a:rPr lang="en-US" b="1" dirty="0" err="1" smtClean="0">
                <a:solidFill>
                  <a:schemeClr val="bg1"/>
                </a:solidFill>
              </a:rPr>
              <a:t>int</a:t>
            </a:r>
            <a:r>
              <a:rPr lang="en-US" b="1" dirty="0" smtClean="0">
                <a:solidFill>
                  <a:schemeClr val="bg1"/>
                </a:solidFill>
              </a:rPr>
              <a:t> arg1) {</a:t>
            </a:r>
          </a:p>
          <a:p>
            <a:r>
              <a:rPr lang="en-US" dirty="0" smtClean="0">
                <a:solidFill>
                  <a:schemeClr val="bg1"/>
                </a:solidFill>
              </a:rPr>
              <a:t>// </a:t>
            </a:r>
            <a:r>
              <a:rPr lang="en-US" b="1" dirty="0" smtClean="0">
                <a:solidFill>
                  <a:schemeClr val="bg1"/>
                </a:solidFill>
              </a:rPr>
              <a:t>TODO Auto-generated method stub</a:t>
            </a:r>
          </a:p>
          <a:p>
            <a:r>
              <a:rPr lang="en-US" dirty="0" smtClean="0">
                <a:solidFill>
                  <a:schemeClr val="bg1"/>
                </a:solidFill>
              </a:rPr>
              <a:t>arg0.cancel(); // cancel the builder</a:t>
            </a:r>
          </a:p>
          <a:p>
            <a:r>
              <a:rPr lang="en-US" dirty="0" smtClean="0">
                <a:solidFill>
                  <a:schemeClr val="bg1"/>
                </a:solidFill>
              </a:rPr>
              <a:t>}</a:t>
            </a:r>
          </a:p>
          <a:p>
            <a:r>
              <a:rPr lang="en-US" dirty="0" smtClean="0">
                <a:solidFill>
                  <a:schemeClr val="bg1"/>
                </a:solidFill>
              </a:rPr>
              <a:t>});</a:t>
            </a:r>
            <a:endParaRPr lang="en-US" dirty="0">
              <a:solidFill>
                <a:schemeClr val="bg1"/>
              </a:solidFill>
            </a:endParaRPr>
          </a:p>
        </p:txBody>
      </p:sp>
    </p:spTree>
  </p:cSld>
  <p:clrMapOvr>
    <a:masterClrMapping/>
  </p:clrMapOvr>
  <p:transition>
    <p:fade thruBlk="1"/>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Lesson 5</a:t>
            </a:r>
            <a:endParaRPr lang="en-US" dirty="0"/>
          </a:p>
        </p:txBody>
      </p:sp>
      <p:sp>
        <p:nvSpPr>
          <p:cNvPr id="3" name="Subtitle 2"/>
          <p:cNvSpPr>
            <a:spLocks noGrp="1"/>
          </p:cNvSpPr>
          <p:nvPr>
            <p:ph type="subTitle" idx="1"/>
          </p:nvPr>
        </p:nvSpPr>
        <p:spPr/>
        <p:txBody>
          <a:bodyPr/>
          <a:lstStyle/>
          <a:p>
            <a:r>
              <a:rPr lang="en-US" dirty="0" smtClean="0"/>
              <a:t>Intents</a:t>
            </a:r>
            <a:endParaRPr lang="en-US" dirty="0"/>
          </a:p>
        </p:txBody>
      </p:sp>
    </p:spTree>
  </p:cSld>
  <p:clrMapOvr>
    <a:masterClrMapping/>
  </p:clrMapOvr>
  <p:transition>
    <p:fade thruBlk="1"/>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Intent</a:t>
            </a:r>
            <a:endParaRPr lang="en-US" dirty="0"/>
          </a:p>
        </p:txBody>
      </p:sp>
      <p:sp>
        <p:nvSpPr>
          <p:cNvPr id="3" name="Content Placeholder 2"/>
          <p:cNvSpPr>
            <a:spLocks noGrp="1"/>
          </p:cNvSpPr>
          <p:nvPr>
            <p:ph idx="1"/>
          </p:nvPr>
        </p:nvSpPr>
        <p:spPr/>
        <p:txBody>
          <a:bodyPr/>
          <a:lstStyle/>
          <a:p>
            <a:r>
              <a:rPr lang="en-US" dirty="0" smtClean="0"/>
              <a:t>An action of enabling a process Thread passing current context and View.</a:t>
            </a:r>
          </a:p>
          <a:p>
            <a:r>
              <a:rPr lang="en-US" dirty="0" smtClean="0"/>
              <a:t>An Intent may be a service, broadcast or Activity class</a:t>
            </a:r>
          </a:p>
          <a:p>
            <a:r>
              <a:rPr lang="en-US" dirty="0" smtClean="0"/>
              <a:t>A Bundle (optional) is sent to the enabled intent</a:t>
            </a:r>
          </a:p>
          <a:p>
            <a:r>
              <a:rPr lang="en-US" dirty="0" smtClean="0"/>
              <a:t>Two types</a:t>
            </a:r>
          </a:p>
          <a:p>
            <a:pPr lvl="1"/>
            <a:r>
              <a:rPr lang="en-US" dirty="0" smtClean="0"/>
              <a:t>Implicit = called upon intents in the O.S.</a:t>
            </a:r>
          </a:p>
          <a:p>
            <a:pPr lvl="1"/>
            <a:r>
              <a:rPr lang="en-US" dirty="0" smtClean="0"/>
              <a:t>Explicit = called upon customized  intents built by the developer</a:t>
            </a:r>
          </a:p>
          <a:p>
            <a:pPr lvl="1">
              <a:buNone/>
            </a:pPr>
            <a:endParaRPr lang="en-US" dirty="0"/>
          </a:p>
        </p:txBody>
      </p:sp>
    </p:spTree>
  </p:cSld>
  <p:clrMapOvr>
    <a:masterClrMapping/>
  </p:clrMapOvr>
  <p:transition>
    <p:fade thruBlk="1"/>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endParaRPr lang="en-US" dirty="0"/>
          </a:p>
        </p:txBody>
      </p:sp>
      <p:sp>
        <p:nvSpPr>
          <p:cNvPr id="3" name="Content Placeholder 2"/>
          <p:cNvSpPr>
            <a:spLocks noGrp="1"/>
          </p:cNvSpPr>
          <p:nvPr>
            <p:ph idx="1"/>
          </p:nvPr>
        </p:nvSpPr>
        <p:spPr/>
        <p:txBody>
          <a:bodyPr/>
          <a:lstStyle/>
          <a:p>
            <a:r>
              <a:rPr lang="en-US" dirty="0" smtClean="0"/>
              <a:t>When an intent is called, there are two requirements needed to enable the intent:</a:t>
            </a:r>
          </a:p>
          <a:p>
            <a:pPr lvl="1"/>
            <a:r>
              <a:rPr lang="en-US" dirty="0" smtClean="0"/>
              <a:t>Action = type of intent action</a:t>
            </a:r>
          </a:p>
          <a:p>
            <a:pPr lvl="2"/>
            <a:r>
              <a:rPr lang="en-US" dirty="0" smtClean="0"/>
              <a:t>Usually in the for of static action values</a:t>
            </a:r>
          </a:p>
          <a:p>
            <a:pPr lvl="2"/>
            <a:r>
              <a:rPr lang="en-US" dirty="0" smtClean="0"/>
              <a:t>Ex: </a:t>
            </a:r>
            <a:r>
              <a:rPr lang="en-US" dirty="0" err="1" smtClean="0"/>
              <a:t>Intent.ACTION_VIEW</a:t>
            </a:r>
            <a:endParaRPr lang="en-US" dirty="0" smtClean="0"/>
          </a:p>
          <a:p>
            <a:pPr lvl="1"/>
            <a:r>
              <a:rPr lang="en-US" dirty="0" smtClean="0"/>
              <a:t>Data = resource used to process in action</a:t>
            </a:r>
          </a:p>
          <a:p>
            <a:pPr lvl="2"/>
            <a:r>
              <a:rPr lang="en-US" dirty="0" smtClean="0"/>
              <a:t>In the form of URI</a:t>
            </a:r>
          </a:p>
          <a:p>
            <a:pPr lvl="2"/>
            <a:r>
              <a:rPr lang="en-US" dirty="0" err="1" smtClean="0"/>
              <a:t>android.provider.MediaStore.Images.Media.</a:t>
            </a:r>
            <a:r>
              <a:rPr lang="en-US" i="1" dirty="0" err="1" smtClean="0"/>
              <a:t>INTERNAL_CONTENT_URI</a:t>
            </a:r>
            <a:endParaRPr lang="en-US" i="1" dirty="0" smtClean="0"/>
          </a:p>
          <a:p>
            <a:pPr lvl="2"/>
            <a:r>
              <a:rPr lang="en-US" dirty="0" err="1" smtClean="0"/>
              <a:t>Uri.</a:t>
            </a:r>
            <a:r>
              <a:rPr lang="en-US" i="1" dirty="0" err="1" smtClean="0"/>
              <a:t>parse</a:t>
            </a:r>
            <a:r>
              <a:rPr lang="en-US" i="1" dirty="0" smtClean="0"/>
              <a:t>("</a:t>
            </a:r>
            <a:r>
              <a:rPr lang="en-US" i="1" dirty="0" err="1" smtClean="0"/>
              <a:t>sms</a:t>
            </a:r>
            <a:r>
              <a:rPr lang="en-US" i="1" dirty="0" smtClean="0"/>
              <a:t>:\09154098011") </a:t>
            </a:r>
          </a:p>
          <a:p>
            <a:pPr lvl="3"/>
            <a:r>
              <a:rPr lang="en-US" i="1" dirty="0" smtClean="0"/>
              <a:t>List of shortcuts of Uri  found on </a:t>
            </a:r>
            <a:r>
              <a:rPr lang="en-US" i="1" dirty="0" smtClean="0">
                <a:solidFill>
                  <a:srgbClr val="FF0000"/>
                </a:solidFill>
              </a:rPr>
              <a:t>http://www.openintents.org/en/intentsbigtable</a:t>
            </a:r>
            <a:endParaRPr lang="en-US" dirty="0">
              <a:solidFill>
                <a:srgbClr val="FF0000"/>
              </a:solidFill>
            </a:endParaRPr>
          </a:p>
        </p:txBody>
      </p:sp>
    </p:spTree>
  </p:cSld>
  <p:clrMapOvr>
    <a:masterClrMapping/>
  </p:clrMapOvr>
  <p:transition>
    <p:fade thruBlk="1"/>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Implicit Intent</a:t>
            </a:r>
            <a:endParaRPr lang="en-US" dirty="0"/>
          </a:p>
        </p:txBody>
      </p:sp>
      <p:sp>
        <p:nvSpPr>
          <p:cNvPr id="3" name="Content Placeholder 2"/>
          <p:cNvSpPr>
            <a:spLocks noGrp="1"/>
          </p:cNvSpPr>
          <p:nvPr>
            <p:ph idx="1"/>
          </p:nvPr>
        </p:nvSpPr>
        <p:spPr/>
        <p:txBody>
          <a:bodyPr/>
          <a:lstStyle/>
          <a:p>
            <a:r>
              <a:rPr lang="en-US" dirty="0" smtClean="0">
                <a:latin typeface="Arial" pitchFamily="34" charset="0"/>
                <a:cs typeface="Arial" pitchFamily="34" charset="0"/>
              </a:rPr>
              <a:t> Intent I =</a:t>
            </a:r>
            <a:r>
              <a:rPr lang="en-US" b="1" dirty="0" smtClean="0">
                <a:latin typeface="Arial" pitchFamily="34" charset="0"/>
                <a:cs typeface="Arial" pitchFamily="34" charset="0"/>
              </a:rPr>
              <a:t>new Intent();</a:t>
            </a:r>
          </a:p>
          <a:p>
            <a:r>
              <a:rPr lang="en-US" dirty="0" err="1" smtClean="0">
                <a:latin typeface="Arial" pitchFamily="34" charset="0"/>
                <a:cs typeface="Arial" pitchFamily="34" charset="0"/>
              </a:rPr>
              <a:t>i.setAction</a:t>
            </a:r>
            <a:r>
              <a:rPr lang="en-US" dirty="0" smtClean="0">
                <a:latin typeface="Arial" pitchFamily="34" charset="0"/>
                <a:cs typeface="Arial" pitchFamily="34" charset="0"/>
              </a:rPr>
              <a:t>(</a:t>
            </a:r>
            <a:r>
              <a:rPr lang="en-US" dirty="0" err="1" smtClean="0">
                <a:latin typeface="Arial" pitchFamily="34" charset="0"/>
                <a:cs typeface="Arial" pitchFamily="34" charset="0"/>
              </a:rPr>
              <a:t>Intent.</a:t>
            </a:r>
            <a:r>
              <a:rPr lang="en-US" i="1" dirty="0" err="1" smtClean="0">
                <a:latin typeface="Arial" pitchFamily="34" charset="0"/>
                <a:cs typeface="Arial" pitchFamily="34" charset="0"/>
              </a:rPr>
              <a:t>ACTION_VIEW</a:t>
            </a:r>
            <a:r>
              <a:rPr lang="en-US" i="1" dirty="0" smtClean="0">
                <a:latin typeface="Arial" pitchFamily="34" charset="0"/>
                <a:cs typeface="Arial" pitchFamily="34" charset="0"/>
              </a:rPr>
              <a:t>);  // activity to view specified data</a:t>
            </a:r>
          </a:p>
          <a:p>
            <a:r>
              <a:rPr lang="en-US" dirty="0" smtClean="0">
                <a:latin typeface="Arial" pitchFamily="34" charset="0"/>
                <a:cs typeface="Arial" pitchFamily="34" charset="0"/>
              </a:rPr>
              <a:t>         </a:t>
            </a:r>
            <a:r>
              <a:rPr lang="en-US" dirty="0" err="1" smtClean="0">
                <a:latin typeface="Arial" pitchFamily="34" charset="0"/>
                <a:cs typeface="Arial" pitchFamily="34" charset="0"/>
              </a:rPr>
              <a:t>i.setData</a:t>
            </a:r>
            <a:r>
              <a:rPr lang="en-US" dirty="0" smtClean="0">
                <a:latin typeface="Arial" pitchFamily="34" charset="0"/>
                <a:cs typeface="Arial" pitchFamily="34" charset="0"/>
              </a:rPr>
              <a:t>(</a:t>
            </a:r>
            <a:r>
              <a:rPr lang="en-US" dirty="0" err="1" smtClean="0">
                <a:latin typeface="Arial" pitchFamily="34" charset="0"/>
                <a:cs typeface="Arial" pitchFamily="34" charset="0"/>
              </a:rPr>
              <a:t>android.provider.MediaStore.Images.Media.</a:t>
            </a:r>
            <a:r>
              <a:rPr lang="en-US" i="1" dirty="0" err="1" smtClean="0">
                <a:latin typeface="Arial" pitchFamily="34" charset="0"/>
                <a:cs typeface="Arial" pitchFamily="34" charset="0"/>
              </a:rPr>
              <a:t>INTERNAL_CONTENT_URI</a:t>
            </a:r>
            <a:r>
              <a:rPr lang="en-US" i="1" dirty="0" smtClean="0">
                <a:latin typeface="Arial" pitchFamily="34" charset="0"/>
                <a:cs typeface="Arial" pitchFamily="34" charset="0"/>
              </a:rPr>
              <a:t>);</a:t>
            </a:r>
          </a:p>
          <a:p>
            <a:r>
              <a:rPr lang="en-US" dirty="0" err="1" smtClean="0">
                <a:latin typeface="Arial" pitchFamily="34" charset="0"/>
                <a:cs typeface="Arial" pitchFamily="34" charset="0"/>
              </a:rPr>
              <a:t>startActivity</a:t>
            </a:r>
            <a:r>
              <a:rPr lang="en-US" dirty="0" smtClean="0">
                <a:latin typeface="Arial" pitchFamily="34" charset="0"/>
                <a:cs typeface="Arial" pitchFamily="34" charset="0"/>
              </a:rPr>
              <a:t>(</a:t>
            </a:r>
            <a:r>
              <a:rPr lang="en-US" dirty="0" err="1" smtClean="0">
                <a:latin typeface="Arial" pitchFamily="34" charset="0"/>
                <a:cs typeface="Arial" pitchFamily="34" charset="0"/>
              </a:rPr>
              <a:t>i</a:t>
            </a:r>
            <a:r>
              <a:rPr lang="en-US" dirty="0" smtClean="0">
                <a:latin typeface="Arial" pitchFamily="34" charset="0"/>
                <a:cs typeface="Arial" pitchFamily="34" charset="0"/>
              </a:rPr>
              <a:t>);</a:t>
            </a:r>
            <a:endParaRPr lang="en-US" dirty="0">
              <a:latin typeface="Arial" pitchFamily="34" charset="0"/>
              <a:cs typeface="Arial" pitchFamily="34" charset="0"/>
            </a:endParaRPr>
          </a:p>
        </p:txBody>
      </p:sp>
    </p:spTree>
  </p:cSld>
  <p:clrMapOvr>
    <a:masterClrMapping/>
  </p:clrMapOvr>
  <p:transition>
    <p:fade thruBlk="1"/>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cstate="print"/>
          <a:srcRect/>
          <a:stretch>
            <a:fillRect/>
          </a:stretch>
        </p:blipFill>
        <p:spPr bwMode="auto">
          <a:xfrm>
            <a:off x="838200" y="1647825"/>
            <a:ext cx="5405437" cy="5162550"/>
          </a:xfrm>
          <a:prstGeom prst="rect">
            <a:avLst/>
          </a:prstGeom>
          <a:noFill/>
          <a:ln w="9525">
            <a:no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cstate="print"/>
          <a:srcRect/>
          <a:stretch>
            <a:fillRect/>
          </a:stretch>
        </p:blipFill>
        <p:spPr bwMode="auto">
          <a:xfrm>
            <a:off x="1752600" y="1600200"/>
            <a:ext cx="4734346" cy="5257800"/>
          </a:xfrm>
          <a:prstGeom prst="rect">
            <a:avLst/>
          </a:prstGeom>
          <a:noFill/>
          <a:ln w="9525">
            <a:no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Handset Alliance</a:t>
            </a:r>
            <a:endParaRPr lang="en-US" dirty="0"/>
          </a:p>
        </p:txBody>
      </p:sp>
      <p:sp>
        <p:nvSpPr>
          <p:cNvPr id="3" name="Content Placeholder 2"/>
          <p:cNvSpPr>
            <a:spLocks noGrp="1"/>
          </p:cNvSpPr>
          <p:nvPr>
            <p:ph idx="1"/>
          </p:nvPr>
        </p:nvSpPr>
        <p:spPr/>
        <p:txBody>
          <a:bodyPr/>
          <a:lstStyle/>
          <a:p>
            <a:endParaRPr lang="en-US" dirty="0"/>
          </a:p>
        </p:txBody>
      </p:sp>
      <p:pic>
        <p:nvPicPr>
          <p:cNvPr id="14339" name="Picture 3"/>
          <p:cNvPicPr>
            <a:picLocks noChangeAspect="1" noChangeArrowheads="1"/>
          </p:cNvPicPr>
          <p:nvPr/>
        </p:nvPicPr>
        <p:blipFill>
          <a:blip r:embed="rId2" cstate="print"/>
          <a:srcRect/>
          <a:stretch>
            <a:fillRect/>
          </a:stretch>
        </p:blipFill>
        <p:spPr bwMode="auto">
          <a:xfrm>
            <a:off x="0" y="1371600"/>
            <a:ext cx="9144000" cy="5486400"/>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cstate="print"/>
          <a:srcRect/>
          <a:stretch>
            <a:fillRect/>
          </a:stretch>
        </p:blipFill>
        <p:spPr bwMode="auto">
          <a:xfrm>
            <a:off x="1828800" y="1676400"/>
            <a:ext cx="5074640" cy="5181600"/>
          </a:xfrm>
          <a:prstGeom prst="rect">
            <a:avLst/>
          </a:prstGeom>
          <a:noFill/>
          <a:ln w="9525">
            <a:no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cstate="print"/>
          <a:srcRect/>
          <a:stretch>
            <a:fillRect/>
          </a:stretch>
        </p:blipFill>
        <p:spPr bwMode="auto">
          <a:xfrm>
            <a:off x="338137" y="1881187"/>
            <a:ext cx="8467725" cy="4695825"/>
          </a:xfrm>
          <a:prstGeom prst="rect">
            <a:avLst/>
          </a:prstGeom>
          <a:noFill/>
          <a:ln w="9525">
            <a:no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Intents</a:t>
            </a:r>
            <a:endParaRPr lang="en-US" dirty="0"/>
          </a:p>
        </p:txBody>
      </p:sp>
      <p:sp>
        <p:nvSpPr>
          <p:cNvPr id="3" name="Content Placeholder 2"/>
          <p:cNvSpPr>
            <a:spLocks noGrp="1"/>
          </p:cNvSpPr>
          <p:nvPr>
            <p:ph idx="1"/>
          </p:nvPr>
        </p:nvSpPr>
        <p:spPr/>
        <p:txBody>
          <a:bodyPr/>
          <a:lstStyle/>
          <a:p>
            <a:r>
              <a:rPr lang="en-US" dirty="0" smtClean="0"/>
              <a:t>Customized Activity called by another</a:t>
            </a:r>
          </a:p>
          <a:p>
            <a:r>
              <a:rPr lang="en-US" dirty="0" smtClean="0"/>
              <a:t>Data can be passed to and from the intent via bundles</a:t>
            </a:r>
          </a:p>
          <a:p>
            <a:r>
              <a:rPr lang="en-US" dirty="0" smtClean="0"/>
              <a:t>Bundle</a:t>
            </a:r>
          </a:p>
          <a:p>
            <a:pPr lvl="1"/>
            <a:r>
              <a:rPr lang="en-US" dirty="0" smtClean="0"/>
              <a:t>Collection object that acts like a hash (contains a key and data)</a:t>
            </a:r>
          </a:p>
          <a:p>
            <a:endParaRPr lang="en-US" dirty="0"/>
          </a:p>
        </p:txBody>
      </p:sp>
    </p:spTree>
  </p:cSld>
  <p:clrMapOvr>
    <a:masterClrMapping/>
  </p:clrMapOvr>
  <p:transition>
    <p:fade thruBlk="1"/>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Putting data to an intent using Bundle</a:t>
            </a:r>
            <a:endParaRPr lang="en-US" dirty="0"/>
          </a:p>
        </p:txBody>
      </p:sp>
      <p:sp>
        <p:nvSpPr>
          <p:cNvPr id="3" name="Content Placeholder 2"/>
          <p:cNvSpPr>
            <a:spLocks noGrp="1"/>
          </p:cNvSpPr>
          <p:nvPr>
            <p:ph idx="1"/>
          </p:nvPr>
        </p:nvSpPr>
        <p:spPr/>
        <p:txBody>
          <a:bodyPr/>
          <a:lstStyle/>
          <a:p>
            <a:r>
              <a:rPr lang="en-US" dirty="0" smtClean="0">
                <a:latin typeface="Arial" pitchFamily="34" charset="0"/>
                <a:cs typeface="Arial" pitchFamily="34" charset="0"/>
              </a:rPr>
              <a:t>Intent </a:t>
            </a:r>
            <a:r>
              <a:rPr lang="en-US" dirty="0" err="1" smtClean="0">
                <a:latin typeface="Arial" pitchFamily="34" charset="0"/>
                <a:cs typeface="Arial" pitchFamily="34" charset="0"/>
              </a:rPr>
              <a:t>i</a:t>
            </a:r>
            <a:r>
              <a:rPr lang="en-US" dirty="0" smtClean="0">
                <a:latin typeface="Arial" pitchFamily="34" charset="0"/>
                <a:cs typeface="Arial" pitchFamily="34" charset="0"/>
              </a:rPr>
              <a:t>=</a:t>
            </a:r>
            <a:r>
              <a:rPr lang="en-US" b="1" dirty="0" smtClean="0">
                <a:latin typeface="Arial" pitchFamily="34" charset="0"/>
                <a:cs typeface="Arial" pitchFamily="34" charset="0"/>
              </a:rPr>
              <a:t>new Intent(</a:t>
            </a:r>
            <a:r>
              <a:rPr lang="en-US" b="1" dirty="0" err="1" smtClean="0">
                <a:latin typeface="Arial" pitchFamily="34" charset="0"/>
                <a:cs typeface="Arial" pitchFamily="34" charset="0"/>
              </a:rPr>
              <a:t>getApplicationContext</a:t>
            </a:r>
            <a:r>
              <a:rPr lang="en-US" b="1" dirty="0" smtClean="0">
                <a:latin typeface="Arial" pitchFamily="34" charset="0"/>
                <a:cs typeface="Arial" pitchFamily="34" charset="0"/>
              </a:rPr>
              <a:t>(),</a:t>
            </a:r>
            <a:r>
              <a:rPr lang="en-US" b="1" dirty="0" err="1" smtClean="0">
                <a:latin typeface="Arial" pitchFamily="34" charset="0"/>
                <a:cs typeface="Arial" pitchFamily="34" charset="0"/>
              </a:rPr>
              <a:t>SecondAct.class</a:t>
            </a:r>
            <a:r>
              <a:rPr lang="en-US" b="1" dirty="0" smtClean="0">
                <a:latin typeface="Arial" pitchFamily="34" charset="0"/>
                <a:cs typeface="Arial" pitchFamily="34" charset="0"/>
              </a:rPr>
              <a:t>);</a:t>
            </a:r>
          </a:p>
          <a:p>
            <a:r>
              <a:rPr lang="en-US" dirty="0" smtClean="0">
                <a:latin typeface="Arial" pitchFamily="34" charset="0"/>
                <a:cs typeface="Arial" pitchFamily="34" charset="0"/>
              </a:rPr>
              <a:t>Bundle b=</a:t>
            </a:r>
            <a:r>
              <a:rPr lang="en-US" b="1" dirty="0" smtClean="0">
                <a:latin typeface="Arial" pitchFamily="34" charset="0"/>
                <a:cs typeface="Arial" pitchFamily="34" charset="0"/>
              </a:rPr>
              <a:t>new Bundle();</a:t>
            </a:r>
          </a:p>
          <a:p>
            <a:r>
              <a:rPr lang="en-US" dirty="0" err="1" smtClean="0">
                <a:latin typeface="Arial" pitchFamily="34" charset="0"/>
                <a:cs typeface="Arial" pitchFamily="34" charset="0"/>
              </a:rPr>
              <a:t>b.putString</a:t>
            </a:r>
            <a:r>
              <a:rPr lang="en-US" dirty="0" smtClean="0">
                <a:latin typeface="Arial" pitchFamily="34" charset="0"/>
                <a:cs typeface="Arial" pitchFamily="34" charset="0"/>
              </a:rPr>
              <a:t>("text2","sadfasdfsd");</a:t>
            </a:r>
          </a:p>
          <a:p>
            <a:r>
              <a:rPr lang="en-US" dirty="0" err="1" smtClean="0">
                <a:latin typeface="Arial" pitchFamily="34" charset="0"/>
                <a:cs typeface="Arial" pitchFamily="34" charset="0"/>
              </a:rPr>
              <a:t>i.putExtras</a:t>
            </a:r>
            <a:r>
              <a:rPr lang="en-US" dirty="0" smtClean="0">
                <a:latin typeface="Arial" pitchFamily="34" charset="0"/>
                <a:cs typeface="Arial" pitchFamily="34" charset="0"/>
              </a:rPr>
              <a:t>(b);</a:t>
            </a:r>
          </a:p>
          <a:p>
            <a:r>
              <a:rPr lang="en-US" dirty="0" err="1" smtClean="0">
                <a:latin typeface="Arial" pitchFamily="34" charset="0"/>
                <a:cs typeface="Arial" pitchFamily="34" charset="0"/>
              </a:rPr>
              <a:t>startActivityForResult</a:t>
            </a:r>
            <a:r>
              <a:rPr lang="en-US" dirty="0" smtClean="0">
                <a:latin typeface="Arial" pitchFamily="34" charset="0"/>
                <a:cs typeface="Arial" pitchFamily="34" charset="0"/>
              </a:rPr>
              <a:t>(i,0);</a:t>
            </a:r>
            <a:endParaRPr lang="en-US" dirty="0">
              <a:latin typeface="Arial" pitchFamily="34" charset="0"/>
              <a:cs typeface="Arial" pitchFamily="34" charset="0"/>
            </a:endParaRPr>
          </a:p>
        </p:txBody>
      </p:sp>
    </p:spTree>
  </p:cSld>
  <p:clrMapOvr>
    <a:masterClrMapping/>
  </p:clrMapOvr>
  <p:transition>
    <p:fade thruBlk="1"/>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Shortcut version</a:t>
            </a:r>
            <a:endParaRPr lang="en-US" dirty="0"/>
          </a:p>
        </p:txBody>
      </p:sp>
      <p:sp>
        <p:nvSpPr>
          <p:cNvPr id="3" name="Content Placeholder 2"/>
          <p:cNvSpPr>
            <a:spLocks noGrp="1"/>
          </p:cNvSpPr>
          <p:nvPr>
            <p:ph idx="1"/>
          </p:nvPr>
        </p:nvSpPr>
        <p:spPr/>
        <p:txBody>
          <a:bodyPr/>
          <a:lstStyle/>
          <a:p>
            <a:r>
              <a:rPr lang="en-US" dirty="0" smtClean="0">
                <a:latin typeface="Arial" pitchFamily="34" charset="0"/>
                <a:cs typeface="Arial" pitchFamily="34" charset="0"/>
              </a:rPr>
              <a:t>Intent </a:t>
            </a:r>
            <a:r>
              <a:rPr lang="en-US" dirty="0" err="1" smtClean="0">
                <a:latin typeface="Arial" pitchFamily="34" charset="0"/>
                <a:cs typeface="Arial" pitchFamily="34" charset="0"/>
              </a:rPr>
              <a:t>i</a:t>
            </a:r>
            <a:r>
              <a:rPr lang="en-US" dirty="0" smtClean="0">
                <a:latin typeface="Arial" pitchFamily="34" charset="0"/>
                <a:cs typeface="Arial" pitchFamily="34" charset="0"/>
              </a:rPr>
              <a:t>=</a:t>
            </a:r>
            <a:r>
              <a:rPr lang="en-US" b="1" dirty="0" smtClean="0">
                <a:latin typeface="Arial" pitchFamily="34" charset="0"/>
                <a:cs typeface="Arial" pitchFamily="34" charset="0"/>
              </a:rPr>
              <a:t>new Intent(</a:t>
            </a:r>
            <a:r>
              <a:rPr lang="en-US" b="1" dirty="0" err="1" smtClean="0">
                <a:latin typeface="Arial" pitchFamily="34" charset="0"/>
                <a:cs typeface="Arial" pitchFamily="34" charset="0"/>
              </a:rPr>
              <a:t>getApplicationContext</a:t>
            </a:r>
            <a:r>
              <a:rPr lang="en-US" b="1" dirty="0" smtClean="0">
                <a:latin typeface="Arial" pitchFamily="34" charset="0"/>
                <a:cs typeface="Arial" pitchFamily="34" charset="0"/>
              </a:rPr>
              <a:t>(),</a:t>
            </a:r>
          </a:p>
          <a:p>
            <a:pPr>
              <a:buNone/>
            </a:pPr>
            <a:r>
              <a:rPr lang="en-US" b="1" dirty="0" smtClean="0">
                <a:latin typeface="Arial" pitchFamily="34" charset="0"/>
                <a:cs typeface="Arial" pitchFamily="34" charset="0"/>
              </a:rPr>
              <a:t>   </a:t>
            </a:r>
            <a:r>
              <a:rPr lang="en-US" b="1" dirty="0" err="1" smtClean="0">
                <a:latin typeface="Arial" pitchFamily="34" charset="0"/>
                <a:cs typeface="Arial" pitchFamily="34" charset="0"/>
              </a:rPr>
              <a:t>SecondAct.class</a:t>
            </a:r>
            <a:r>
              <a:rPr lang="en-US" b="1" dirty="0" smtClean="0">
                <a:latin typeface="Arial" pitchFamily="34" charset="0"/>
                <a:cs typeface="Arial" pitchFamily="34" charset="0"/>
              </a:rPr>
              <a:t>);</a:t>
            </a:r>
          </a:p>
          <a:p>
            <a:r>
              <a:rPr lang="en-US" dirty="0" err="1" smtClean="0">
                <a:latin typeface="Arial" pitchFamily="34" charset="0"/>
                <a:cs typeface="Arial" pitchFamily="34" charset="0"/>
              </a:rPr>
              <a:t>i.putExtra</a:t>
            </a:r>
            <a:r>
              <a:rPr lang="en-US" dirty="0" smtClean="0">
                <a:latin typeface="Arial" pitchFamily="34" charset="0"/>
                <a:cs typeface="Arial" pitchFamily="34" charset="0"/>
              </a:rPr>
              <a:t>("</a:t>
            </a:r>
            <a:r>
              <a:rPr lang="en-US" dirty="0" err="1" smtClean="0">
                <a:latin typeface="Arial" pitchFamily="34" charset="0"/>
                <a:cs typeface="Arial" pitchFamily="34" charset="0"/>
              </a:rPr>
              <a:t>text","hello</a:t>
            </a:r>
            <a:r>
              <a:rPr lang="en-US" dirty="0" smtClean="0">
                <a:latin typeface="Arial" pitchFamily="34" charset="0"/>
                <a:cs typeface="Arial" pitchFamily="34" charset="0"/>
              </a:rPr>
              <a:t>");</a:t>
            </a:r>
          </a:p>
          <a:p>
            <a:r>
              <a:rPr lang="en-US" dirty="0" err="1" smtClean="0">
                <a:latin typeface="Arial" pitchFamily="34" charset="0"/>
                <a:cs typeface="Arial" pitchFamily="34" charset="0"/>
              </a:rPr>
              <a:t>startActivityForResult</a:t>
            </a:r>
            <a:r>
              <a:rPr lang="en-US" dirty="0" smtClean="0">
                <a:latin typeface="Arial" pitchFamily="34" charset="0"/>
                <a:cs typeface="Arial" pitchFamily="34" charset="0"/>
              </a:rPr>
              <a:t>(i,0);</a:t>
            </a:r>
          </a:p>
          <a:p>
            <a:endParaRPr lang="en-US" dirty="0" smtClean="0">
              <a:latin typeface="Arial" pitchFamily="34" charset="0"/>
              <a:cs typeface="Arial" pitchFamily="34" charset="0"/>
            </a:endParaRPr>
          </a:p>
          <a:p>
            <a:endParaRPr lang="en-US" dirty="0" smtClean="0">
              <a:latin typeface="Arial" pitchFamily="34" charset="0"/>
              <a:cs typeface="Arial" pitchFamily="34" charset="0"/>
            </a:endParaRPr>
          </a:p>
          <a:p>
            <a:pPr>
              <a:buNone/>
            </a:pPr>
            <a:r>
              <a:rPr lang="en-US" dirty="0" smtClean="0">
                <a:latin typeface="Arial" pitchFamily="34" charset="0"/>
                <a:cs typeface="Arial" pitchFamily="34" charset="0"/>
              </a:rPr>
              <a:t>                            intent         request code</a:t>
            </a:r>
            <a:endParaRPr lang="en-US" dirty="0">
              <a:latin typeface="Arial" pitchFamily="34" charset="0"/>
              <a:cs typeface="Arial" pitchFamily="34" charset="0"/>
            </a:endParaRPr>
          </a:p>
        </p:txBody>
      </p:sp>
      <p:cxnSp>
        <p:nvCxnSpPr>
          <p:cNvPr id="5" name="Straight Arrow Connector 4"/>
          <p:cNvCxnSpPr/>
          <p:nvPr/>
        </p:nvCxnSpPr>
        <p:spPr>
          <a:xfrm rot="5400000" flipH="1" flipV="1">
            <a:off x="3505200" y="4267200"/>
            <a:ext cx="11430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16200000" flipV="1">
            <a:off x="4724400" y="4038600"/>
            <a:ext cx="1143000" cy="990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Receiving from intent caller (using Bundle)</a:t>
            </a:r>
            <a:endParaRPr lang="en-US" dirty="0"/>
          </a:p>
        </p:txBody>
      </p:sp>
      <p:sp>
        <p:nvSpPr>
          <p:cNvPr id="3" name="Content Placeholder 2"/>
          <p:cNvSpPr>
            <a:spLocks noGrp="1"/>
          </p:cNvSpPr>
          <p:nvPr>
            <p:ph idx="1"/>
          </p:nvPr>
        </p:nvSpPr>
        <p:spPr/>
        <p:txBody>
          <a:bodyPr/>
          <a:lstStyle/>
          <a:p>
            <a:r>
              <a:rPr lang="en-US" dirty="0" smtClean="0"/>
              <a:t>Intent </a:t>
            </a:r>
            <a:r>
              <a:rPr lang="en-US" dirty="0" err="1" smtClean="0"/>
              <a:t>i</a:t>
            </a:r>
            <a:r>
              <a:rPr lang="en-US" dirty="0" smtClean="0"/>
              <a:t>=</a:t>
            </a:r>
            <a:r>
              <a:rPr lang="en-US" b="1" dirty="0" err="1" smtClean="0"/>
              <a:t>this.getIntent</a:t>
            </a:r>
            <a:r>
              <a:rPr lang="en-US" b="1" dirty="0" smtClean="0"/>
              <a:t>();</a:t>
            </a:r>
            <a:endParaRPr lang="en-US" dirty="0" smtClean="0"/>
          </a:p>
          <a:p>
            <a:r>
              <a:rPr lang="en-US" dirty="0" smtClean="0"/>
              <a:t>Bundle bi=</a:t>
            </a:r>
            <a:r>
              <a:rPr lang="en-US" dirty="0" err="1" smtClean="0"/>
              <a:t>i.getExtras</a:t>
            </a:r>
            <a:r>
              <a:rPr lang="en-US" dirty="0" smtClean="0"/>
              <a:t>();</a:t>
            </a:r>
          </a:p>
          <a:p>
            <a:r>
              <a:rPr lang="en-US" dirty="0" smtClean="0"/>
              <a:t>String data=(String)</a:t>
            </a:r>
            <a:r>
              <a:rPr lang="en-US" dirty="0" err="1" smtClean="0"/>
              <a:t>bi.get</a:t>
            </a:r>
            <a:r>
              <a:rPr lang="en-US" dirty="0" smtClean="0"/>
              <a:t>("text2");</a:t>
            </a:r>
          </a:p>
          <a:p>
            <a:r>
              <a:rPr lang="en-US" dirty="0" smtClean="0"/>
              <a:t>WITH OUT BUNDLE</a:t>
            </a:r>
          </a:p>
          <a:p>
            <a:r>
              <a:rPr lang="en-US" dirty="0" smtClean="0"/>
              <a:t>String data= </a:t>
            </a:r>
            <a:r>
              <a:rPr lang="en-US" dirty="0" err="1" smtClean="0"/>
              <a:t>i.getStringExtra</a:t>
            </a:r>
            <a:r>
              <a:rPr lang="en-US" dirty="0" smtClean="0"/>
              <a:t>("text2");</a:t>
            </a:r>
          </a:p>
          <a:p>
            <a:endParaRPr lang="en-US" dirty="0"/>
          </a:p>
        </p:txBody>
      </p:sp>
    </p:spTree>
  </p:cSld>
  <p:clrMapOvr>
    <a:masterClrMapping/>
  </p:clrMapOvr>
  <p:transition>
    <p:fade thruBlk="1"/>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data back to caller</a:t>
            </a:r>
            <a:endParaRPr lang="en-US" dirty="0"/>
          </a:p>
        </p:txBody>
      </p:sp>
      <p:sp>
        <p:nvSpPr>
          <p:cNvPr id="3" name="Content Placeholder 2"/>
          <p:cNvSpPr>
            <a:spLocks noGrp="1"/>
          </p:cNvSpPr>
          <p:nvPr>
            <p:ph idx="1"/>
          </p:nvPr>
        </p:nvSpPr>
        <p:spPr/>
        <p:txBody>
          <a:bodyPr/>
          <a:lstStyle/>
          <a:p>
            <a:r>
              <a:rPr lang="en-US" dirty="0" smtClean="0"/>
              <a:t> </a:t>
            </a:r>
            <a:r>
              <a:rPr lang="en-US" dirty="0" err="1" smtClean="0"/>
              <a:t>i</a:t>
            </a:r>
            <a:r>
              <a:rPr lang="en-US" dirty="0" smtClean="0"/>
              <a:t>=</a:t>
            </a:r>
            <a:r>
              <a:rPr lang="en-US" dirty="0" err="1" smtClean="0"/>
              <a:t>getIntent</a:t>
            </a:r>
            <a:r>
              <a:rPr lang="en-US" dirty="0" smtClean="0"/>
              <a:t>();</a:t>
            </a:r>
          </a:p>
          <a:p>
            <a:r>
              <a:rPr lang="en-US" dirty="0" err="1" smtClean="0"/>
              <a:t>i.putExtra</a:t>
            </a:r>
            <a:r>
              <a:rPr lang="en-US" dirty="0" smtClean="0"/>
              <a:t>("</a:t>
            </a:r>
            <a:r>
              <a:rPr lang="en-US" dirty="0" err="1" smtClean="0"/>
              <a:t>back","hi</a:t>
            </a:r>
            <a:r>
              <a:rPr lang="en-US" dirty="0" smtClean="0"/>
              <a:t>");</a:t>
            </a:r>
          </a:p>
          <a:p>
            <a:r>
              <a:rPr lang="en-US" dirty="0" smtClean="0"/>
              <a:t>             </a:t>
            </a:r>
            <a:r>
              <a:rPr lang="en-US" dirty="0" err="1" smtClean="0"/>
              <a:t>setResult</a:t>
            </a:r>
            <a:r>
              <a:rPr lang="en-US" dirty="0" smtClean="0"/>
              <a:t>(</a:t>
            </a:r>
            <a:r>
              <a:rPr lang="en-US" i="1" dirty="0" smtClean="0"/>
              <a:t>RESULT_OK, </a:t>
            </a:r>
            <a:r>
              <a:rPr lang="en-US" i="1" dirty="0" err="1" smtClean="0"/>
              <a:t>i</a:t>
            </a:r>
            <a:r>
              <a:rPr lang="en-US" i="1" dirty="0" smtClean="0"/>
              <a:t>);</a:t>
            </a:r>
          </a:p>
          <a:p>
            <a:r>
              <a:rPr lang="en-US" dirty="0" smtClean="0"/>
              <a:t> finish();   // returns to the calling activity</a:t>
            </a:r>
            <a:endParaRPr lang="en-US" dirty="0"/>
          </a:p>
        </p:txBody>
      </p:sp>
    </p:spTree>
  </p:cSld>
  <p:clrMapOvr>
    <a:masterClrMapping/>
  </p:clrMapOvr>
  <p:transition>
    <p:fade thruBlk="1"/>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Accepting data from returning intent</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latin typeface="Arial" pitchFamily="34" charset="0"/>
                <a:cs typeface="Arial" pitchFamily="34" charset="0"/>
              </a:rPr>
              <a:t>@Override</a:t>
            </a:r>
          </a:p>
          <a:p>
            <a:r>
              <a:rPr lang="en-US" b="1" dirty="0" smtClean="0">
                <a:latin typeface="Arial" pitchFamily="34" charset="0"/>
                <a:cs typeface="Arial" pitchFamily="34" charset="0"/>
              </a:rPr>
              <a:t>protected void </a:t>
            </a:r>
            <a:r>
              <a:rPr lang="en-US" b="1" dirty="0" err="1" smtClean="0">
                <a:latin typeface="Arial" pitchFamily="34" charset="0"/>
                <a:cs typeface="Arial" pitchFamily="34" charset="0"/>
              </a:rPr>
              <a:t>onActivityResult</a:t>
            </a:r>
            <a:r>
              <a:rPr lang="en-US" b="1" dirty="0" smtClean="0">
                <a:latin typeface="Arial" pitchFamily="34" charset="0"/>
                <a:cs typeface="Arial" pitchFamily="34" charset="0"/>
              </a:rPr>
              <a:t>(</a:t>
            </a:r>
            <a:r>
              <a:rPr lang="en-US" b="1" dirty="0" err="1" smtClean="0">
                <a:latin typeface="Arial" pitchFamily="34" charset="0"/>
                <a:cs typeface="Arial" pitchFamily="34" charset="0"/>
              </a:rPr>
              <a:t>int</a:t>
            </a:r>
            <a:r>
              <a:rPr lang="en-US" b="1" dirty="0" smtClean="0">
                <a:latin typeface="Arial" pitchFamily="34" charset="0"/>
                <a:cs typeface="Arial" pitchFamily="34" charset="0"/>
              </a:rPr>
              <a:t> </a:t>
            </a:r>
            <a:r>
              <a:rPr lang="en-US" b="1" dirty="0" err="1" smtClean="0">
                <a:latin typeface="Arial" pitchFamily="34" charset="0"/>
                <a:cs typeface="Arial" pitchFamily="34" charset="0"/>
              </a:rPr>
              <a:t>requestCode</a:t>
            </a:r>
            <a:r>
              <a:rPr lang="en-US" b="1" dirty="0" smtClean="0">
                <a:latin typeface="Arial" pitchFamily="34" charset="0"/>
                <a:cs typeface="Arial" pitchFamily="34" charset="0"/>
              </a:rPr>
              <a:t>, </a:t>
            </a:r>
            <a:r>
              <a:rPr lang="en-US" b="1" dirty="0" err="1" smtClean="0">
                <a:latin typeface="Arial" pitchFamily="34" charset="0"/>
                <a:cs typeface="Arial" pitchFamily="34" charset="0"/>
              </a:rPr>
              <a:t>int</a:t>
            </a:r>
            <a:r>
              <a:rPr lang="en-US" b="1" dirty="0" smtClean="0">
                <a:latin typeface="Arial" pitchFamily="34" charset="0"/>
                <a:cs typeface="Arial" pitchFamily="34" charset="0"/>
              </a:rPr>
              <a:t> </a:t>
            </a:r>
            <a:r>
              <a:rPr lang="en-US" b="1" dirty="0" err="1" smtClean="0">
                <a:latin typeface="Arial" pitchFamily="34" charset="0"/>
                <a:cs typeface="Arial" pitchFamily="34" charset="0"/>
              </a:rPr>
              <a:t>resultCode</a:t>
            </a:r>
            <a:r>
              <a:rPr lang="en-US" b="1" dirty="0" smtClean="0">
                <a:latin typeface="Arial" pitchFamily="34" charset="0"/>
                <a:cs typeface="Arial" pitchFamily="34" charset="0"/>
              </a:rPr>
              <a:t>, Intent data) {</a:t>
            </a:r>
          </a:p>
          <a:p>
            <a:r>
              <a:rPr lang="en-US" b="1" dirty="0" smtClean="0">
                <a:latin typeface="Arial" pitchFamily="34" charset="0"/>
                <a:cs typeface="Arial" pitchFamily="34" charset="0"/>
              </a:rPr>
              <a:t>if(</a:t>
            </a:r>
            <a:r>
              <a:rPr lang="en-US" b="1" dirty="0" err="1" smtClean="0">
                <a:latin typeface="Arial" pitchFamily="34" charset="0"/>
                <a:cs typeface="Arial" pitchFamily="34" charset="0"/>
              </a:rPr>
              <a:t>requestCode</a:t>
            </a:r>
            <a:r>
              <a:rPr lang="en-US" b="1" dirty="0" smtClean="0">
                <a:latin typeface="Arial" pitchFamily="34" charset="0"/>
                <a:cs typeface="Arial" pitchFamily="34" charset="0"/>
              </a:rPr>
              <a:t>==0 &amp;&amp; </a:t>
            </a:r>
            <a:r>
              <a:rPr lang="en-US" b="1" dirty="0" err="1" smtClean="0">
                <a:latin typeface="Arial" pitchFamily="34" charset="0"/>
                <a:cs typeface="Arial" pitchFamily="34" charset="0"/>
              </a:rPr>
              <a:t>resultCode</a:t>
            </a:r>
            <a:r>
              <a:rPr lang="en-US" b="1" dirty="0" smtClean="0">
                <a:latin typeface="Arial" pitchFamily="34" charset="0"/>
                <a:cs typeface="Arial" pitchFamily="34" charset="0"/>
              </a:rPr>
              <a:t>== </a:t>
            </a:r>
            <a:r>
              <a:rPr lang="en-US" b="1" i="1" dirty="0" smtClean="0">
                <a:latin typeface="Arial" pitchFamily="34" charset="0"/>
                <a:cs typeface="Arial" pitchFamily="34" charset="0"/>
              </a:rPr>
              <a:t>RESULT_OK){</a:t>
            </a:r>
          </a:p>
          <a:p>
            <a:r>
              <a:rPr lang="sv-SE" smtClean="0">
                <a:latin typeface="Arial" pitchFamily="34" charset="0"/>
                <a:cs typeface="Arial" pitchFamily="34" charset="0"/>
              </a:rPr>
              <a:t>String str=data.getExtra().</a:t>
            </a:r>
            <a:r>
              <a:rPr lang="sv-SE" dirty="0" smtClean="0">
                <a:latin typeface="Arial" pitchFamily="34" charset="0"/>
                <a:cs typeface="Arial" pitchFamily="34" charset="0"/>
              </a:rPr>
              <a:t>getString("back").toString();</a:t>
            </a:r>
          </a:p>
          <a:p>
            <a:r>
              <a:rPr lang="en-US" dirty="0" err="1" smtClean="0">
                <a:latin typeface="Arial" pitchFamily="34" charset="0"/>
                <a:cs typeface="Arial" pitchFamily="34" charset="0"/>
              </a:rPr>
              <a:t>b.setText</a:t>
            </a:r>
            <a:r>
              <a:rPr lang="en-US" dirty="0" smtClean="0">
                <a:latin typeface="Arial" pitchFamily="34" charset="0"/>
                <a:cs typeface="Arial" pitchFamily="34" charset="0"/>
              </a:rPr>
              <a:t>(</a:t>
            </a:r>
            <a:r>
              <a:rPr lang="en-US" dirty="0" err="1" smtClean="0">
                <a:latin typeface="Arial" pitchFamily="34" charset="0"/>
                <a:cs typeface="Arial" pitchFamily="34" charset="0"/>
              </a:rPr>
              <a:t>str</a:t>
            </a:r>
            <a:r>
              <a:rPr lang="en-US" dirty="0" smtClean="0">
                <a:latin typeface="Arial" pitchFamily="34" charset="0"/>
                <a:cs typeface="Arial" pitchFamily="34" charset="0"/>
              </a:rPr>
              <a:t>);</a:t>
            </a:r>
          </a:p>
          <a:p>
            <a:r>
              <a:rPr lang="en-US" dirty="0" smtClean="0">
                <a:latin typeface="Arial" pitchFamily="34" charset="0"/>
                <a:cs typeface="Arial" pitchFamily="34" charset="0"/>
              </a:rPr>
              <a:t>}</a:t>
            </a:r>
          </a:p>
          <a:p>
            <a:endParaRPr lang="en-US" dirty="0" smtClean="0">
              <a:latin typeface="Arial" pitchFamily="34" charset="0"/>
              <a:cs typeface="Arial" pitchFamily="34" charset="0"/>
            </a:endParaRPr>
          </a:p>
          <a:p>
            <a:r>
              <a:rPr lang="en-US" b="1" dirty="0" err="1" smtClean="0">
                <a:latin typeface="Arial" pitchFamily="34" charset="0"/>
                <a:cs typeface="Arial" pitchFamily="34" charset="0"/>
              </a:rPr>
              <a:t>super.onActivityResult</a:t>
            </a:r>
            <a:r>
              <a:rPr lang="en-US" b="1" dirty="0" smtClean="0">
                <a:latin typeface="Arial" pitchFamily="34" charset="0"/>
                <a:cs typeface="Arial" pitchFamily="34" charset="0"/>
              </a:rPr>
              <a:t>(</a:t>
            </a:r>
            <a:r>
              <a:rPr lang="en-US" b="1" dirty="0" err="1" smtClean="0">
                <a:latin typeface="Arial" pitchFamily="34" charset="0"/>
                <a:cs typeface="Arial" pitchFamily="34" charset="0"/>
              </a:rPr>
              <a:t>requestCode</a:t>
            </a:r>
            <a:r>
              <a:rPr lang="en-US" b="1" dirty="0" smtClean="0">
                <a:latin typeface="Arial" pitchFamily="34" charset="0"/>
                <a:cs typeface="Arial" pitchFamily="34" charset="0"/>
              </a:rPr>
              <a:t>, </a:t>
            </a:r>
            <a:r>
              <a:rPr lang="en-US" b="1" dirty="0" err="1" smtClean="0">
                <a:latin typeface="Arial" pitchFamily="34" charset="0"/>
                <a:cs typeface="Arial" pitchFamily="34" charset="0"/>
              </a:rPr>
              <a:t>resultCode</a:t>
            </a:r>
            <a:r>
              <a:rPr lang="en-US" b="1" dirty="0" smtClean="0">
                <a:latin typeface="Arial" pitchFamily="34" charset="0"/>
                <a:cs typeface="Arial" pitchFamily="34" charset="0"/>
              </a:rPr>
              <a:t>, data);</a:t>
            </a:r>
          </a:p>
          <a:p>
            <a:r>
              <a:rPr lang="en-US" dirty="0" smtClean="0">
                <a:latin typeface="Arial" pitchFamily="34" charset="0"/>
                <a:cs typeface="Arial" pitchFamily="34" charset="0"/>
              </a:rPr>
              <a:t>}</a:t>
            </a:r>
            <a:endParaRPr lang="en-US" dirty="0">
              <a:latin typeface="Arial" pitchFamily="34" charset="0"/>
              <a:cs typeface="Arial" pitchFamily="34" charset="0"/>
            </a:endParaRPr>
          </a:p>
        </p:txBody>
      </p:sp>
    </p:spTree>
  </p:cSld>
  <p:clrMapOvr>
    <a:masterClrMapping/>
  </p:clrMapOvr>
  <p:transition>
    <p:fade thruBlk="1"/>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Lesson 6</a:t>
            </a:r>
            <a:endParaRPr lang="en-US" dirty="0"/>
          </a:p>
        </p:txBody>
      </p:sp>
      <p:sp>
        <p:nvSpPr>
          <p:cNvPr id="3" name="Subtitle 2"/>
          <p:cNvSpPr>
            <a:spLocks noGrp="1"/>
          </p:cNvSpPr>
          <p:nvPr>
            <p:ph type="subTitle" idx="1"/>
          </p:nvPr>
        </p:nvSpPr>
        <p:spPr/>
        <p:txBody>
          <a:bodyPr/>
          <a:lstStyle/>
          <a:p>
            <a:r>
              <a:rPr lang="en-US" dirty="0" smtClean="0"/>
              <a:t>Options and Context Menus</a:t>
            </a:r>
            <a:endParaRPr lang="en-US" dirty="0"/>
          </a:p>
        </p:txBody>
      </p:sp>
    </p:spTree>
  </p:cSld>
  <p:clrMapOvr>
    <a:masterClrMapping/>
  </p:clrMapOvr>
  <p:transition>
    <p:fade thruBlk="1"/>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Menu</a:t>
            </a:r>
            <a:endParaRPr lang="en-US" dirty="0"/>
          </a:p>
        </p:txBody>
      </p:sp>
      <p:sp>
        <p:nvSpPr>
          <p:cNvPr id="3" name="Content Placeholder 2"/>
          <p:cNvSpPr>
            <a:spLocks noGrp="1"/>
          </p:cNvSpPr>
          <p:nvPr>
            <p:ph idx="1"/>
          </p:nvPr>
        </p:nvSpPr>
        <p:spPr>
          <a:xfrm>
            <a:off x="0" y="1600200"/>
            <a:ext cx="5638800" cy="5257800"/>
          </a:xfrm>
        </p:spPr>
        <p:txBody>
          <a:bodyPr/>
          <a:lstStyle/>
          <a:p>
            <a:r>
              <a:rPr lang="en-US" dirty="0" smtClean="0"/>
              <a:t>When pressing the menu </a:t>
            </a:r>
            <a:r>
              <a:rPr lang="en-US" dirty="0" err="1" smtClean="0"/>
              <a:t>hardkey</a:t>
            </a:r>
            <a:r>
              <a:rPr lang="en-US" dirty="0" smtClean="0"/>
              <a:t> button, the options menu is displayed.</a:t>
            </a:r>
          </a:p>
          <a:p>
            <a:r>
              <a:rPr lang="en-US" dirty="0" smtClean="0"/>
              <a:t>These can be customized to you app.</a:t>
            </a:r>
          </a:p>
        </p:txBody>
      </p:sp>
      <p:pic>
        <p:nvPicPr>
          <p:cNvPr id="6146" name="Picture 2"/>
          <p:cNvPicPr>
            <a:picLocks noChangeAspect="1" noChangeArrowheads="1"/>
          </p:cNvPicPr>
          <p:nvPr/>
        </p:nvPicPr>
        <p:blipFill>
          <a:blip r:embed="rId2" cstate="print"/>
          <a:srcRect/>
          <a:stretch>
            <a:fillRect/>
          </a:stretch>
        </p:blipFill>
        <p:spPr bwMode="auto">
          <a:xfrm>
            <a:off x="5634667" y="1600200"/>
            <a:ext cx="3509333" cy="5257800"/>
          </a:xfrm>
          <a:prstGeom prst="rect">
            <a:avLst/>
          </a:prstGeom>
          <a:noFill/>
          <a:ln w="9525">
            <a:no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Droid </a:t>
            </a:r>
            <a:r>
              <a:rPr lang="en-US" dirty="0" err="1" smtClean="0"/>
              <a:t>vs</a:t>
            </a:r>
            <a:r>
              <a:rPr lang="en-US" dirty="0" smtClean="0"/>
              <a:t> traditional </a:t>
            </a:r>
            <a:r>
              <a:rPr lang="en-US" dirty="0" err="1" smtClean="0"/>
              <a:t>devt</a:t>
            </a:r>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cstate="print"/>
          <a:srcRect/>
          <a:stretch>
            <a:fillRect/>
          </a:stretch>
        </p:blipFill>
        <p:spPr bwMode="auto">
          <a:xfrm>
            <a:off x="3429000" y="1600200"/>
            <a:ext cx="5715000" cy="5257800"/>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0" y="1600200"/>
            <a:ext cx="3428999" cy="5257800"/>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endParaRPr lang="en-US" dirty="0"/>
          </a:p>
        </p:txBody>
      </p:sp>
      <p:sp>
        <p:nvSpPr>
          <p:cNvPr id="3" name="Content Placeholder 2"/>
          <p:cNvSpPr>
            <a:spLocks noGrp="1"/>
          </p:cNvSpPr>
          <p:nvPr>
            <p:ph idx="1"/>
          </p:nvPr>
        </p:nvSpPr>
        <p:spPr/>
        <p:txBody>
          <a:bodyPr>
            <a:normAutofit/>
          </a:bodyPr>
          <a:lstStyle/>
          <a:p>
            <a:r>
              <a:rPr lang="en-US" dirty="0" smtClean="0"/>
              <a:t>Override the </a:t>
            </a:r>
            <a:r>
              <a:rPr lang="en-US" dirty="0" err="1" smtClean="0"/>
              <a:t>onCreateOptionsMenu</a:t>
            </a:r>
            <a:r>
              <a:rPr lang="en-US" dirty="0" smtClean="0"/>
              <a:t> method</a:t>
            </a:r>
          </a:p>
          <a:p>
            <a:r>
              <a:rPr lang="en-US" dirty="0" smtClean="0"/>
              <a:t>Add menu items</a:t>
            </a:r>
          </a:p>
          <a:p>
            <a:r>
              <a:rPr lang="en-US" dirty="0" smtClean="0"/>
              <a:t> label            group              index            order </a:t>
            </a:r>
          </a:p>
          <a:p>
            <a:endParaRPr lang="en-US" dirty="0" smtClean="0"/>
          </a:p>
          <a:p>
            <a:endParaRPr lang="en-US" dirty="0" smtClean="0"/>
          </a:p>
          <a:p>
            <a:pPr lvl="1"/>
            <a:r>
              <a:rPr lang="en-US" dirty="0" err="1" smtClean="0"/>
              <a:t>menu.add</a:t>
            </a:r>
            <a:r>
              <a:rPr lang="en-US" dirty="0" smtClean="0"/>
              <a:t>(0, </a:t>
            </a:r>
            <a:r>
              <a:rPr lang="en-US" dirty="0" err="1" smtClean="0"/>
              <a:t>Menu.FIRST</a:t>
            </a:r>
            <a:r>
              <a:rPr lang="en-US" dirty="0" smtClean="0"/>
              <a:t>, </a:t>
            </a:r>
            <a:r>
              <a:rPr lang="en-US" dirty="0" err="1" smtClean="0"/>
              <a:t>Menu.NONE</a:t>
            </a:r>
            <a:r>
              <a:rPr lang="en-US" dirty="0" smtClean="0"/>
              <a:t>, "ONE").</a:t>
            </a:r>
            <a:r>
              <a:rPr lang="en-US" dirty="0" err="1" smtClean="0"/>
              <a:t>setIcon</a:t>
            </a:r>
            <a:r>
              <a:rPr lang="en-US" dirty="0" smtClean="0"/>
              <a:t>(</a:t>
            </a:r>
            <a:r>
              <a:rPr lang="en-US" dirty="0" err="1" smtClean="0"/>
              <a:t>R.drawable.barcode</a:t>
            </a:r>
            <a:r>
              <a:rPr lang="en-US" dirty="0" smtClean="0"/>
              <a:t>);</a:t>
            </a:r>
          </a:p>
          <a:p>
            <a:pPr lvl="1">
              <a:buNone/>
            </a:pPr>
            <a:endParaRPr lang="en-US" dirty="0" smtClean="0"/>
          </a:p>
          <a:p>
            <a:pPr lvl="1">
              <a:buNone/>
            </a:pPr>
            <a:r>
              <a:rPr lang="en-US" dirty="0" smtClean="0"/>
              <a:t>				image icon (64X64 pixels)</a:t>
            </a:r>
            <a:endParaRPr lang="en-US" dirty="0"/>
          </a:p>
          <a:p>
            <a:pPr lvl="1">
              <a:buNone/>
            </a:pPr>
            <a:endParaRPr lang="en-US" dirty="0" smtClean="0"/>
          </a:p>
          <a:p>
            <a:pPr lvl="1">
              <a:buNone/>
            </a:pPr>
            <a:endParaRPr lang="en-US" dirty="0" smtClean="0"/>
          </a:p>
        </p:txBody>
      </p:sp>
      <p:cxnSp>
        <p:nvCxnSpPr>
          <p:cNvPr id="5" name="Straight Arrow Connector 4"/>
          <p:cNvCxnSpPr/>
          <p:nvPr/>
        </p:nvCxnSpPr>
        <p:spPr>
          <a:xfrm rot="16200000" flipV="1">
            <a:off x="228600" y="3962400"/>
            <a:ext cx="17526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3048000" y="3429000"/>
            <a:ext cx="137160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1600200" y="3810000"/>
            <a:ext cx="13716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flipH="1" flipV="1">
            <a:off x="3162300" y="5676900"/>
            <a:ext cx="6858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flipH="1" flipV="1">
            <a:off x="4876800" y="3429000"/>
            <a:ext cx="12192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listen to menu items clicked</a:t>
            </a:r>
            <a:endParaRPr lang="en-US" dirty="0"/>
          </a:p>
        </p:txBody>
      </p:sp>
      <p:sp>
        <p:nvSpPr>
          <p:cNvPr id="3" name="Content Placeholder 2"/>
          <p:cNvSpPr>
            <a:spLocks noGrp="1"/>
          </p:cNvSpPr>
          <p:nvPr>
            <p:ph idx="1"/>
          </p:nvPr>
        </p:nvSpPr>
        <p:spPr/>
        <p:txBody>
          <a:bodyPr/>
          <a:lstStyle/>
          <a:p>
            <a:r>
              <a:rPr lang="en-US" dirty="0" smtClean="0"/>
              <a:t>Override the </a:t>
            </a:r>
            <a:r>
              <a:rPr lang="en-US" dirty="0" err="1" smtClean="0"/>
              <a:t>onOptionsItemSelected</a:t>
            </a:r>
            <a:r>
              <a:rPr lang="en-US" dirty="0" smtClean="0"/>
              <a:t> method.</a:t>
            </a:r>
          </a:p>
          <a:p>
            <a:r>
              <a:rPr lang="en-US" dirty="0" smtClean="0"/>
              <a:t>public </a:t>
            </a:r>
            <a:r>
              <a:rPr lang="en-US" dirty="0" err="1" smtClean="0"/>
              <a:t>boolean</a:t>
            </a:r>
            <a:r>
              <a:rPr lang="en-US" dirty="0" smtClean="0"/>
              <a:t> </a:t>
            </a:r>
            <a:r>
              <a:rPr lang="en-US" dirty="0" err="1" smtClean="0"/>
              <a:t>onOptionsItemSelected</a:t>
            </a:r>
            <a:r>
              <a:rPr lang="en-US" dirty="0" smtClean="0"/>
              <a:t>(</a:t>
            </a:r>
            <a:r>
              <a:rPr lang="en-US" dirty="0" err="1" smtClean="0"/>
              <a:t>MenuItem</a:t>
            </a:r>
            <a:r>
              <a:rPr lang="en-US" dirty="0" smtClean="0"/>
              <a:t> item) {</a:t>
            </a:r>
          </a:p>
          <a:p>
            <a:r>
              <a:rPr lang="en-US" dirty="0" err="1" smtClean="0"/>
              <a:t>TextView</a:t>
            </a:r>
            <a:r>
              <a:rPr lang="en-US" dirty="0" smtClean="0"/>
              <a:t> </a:t>
            </a:r>
            <a:r>
              <a:rPr lang="en-US" dirty="0" err="1" smtClean="0"/>
              <a:t>tv</a:t>
            </a:r>
            <a:r>
              <a:rPr lang="en-US" dirty="0" smtClean="0"/>
              <a:t> = (</a:t>
            </a:r>
            <a:r>
              <a:rPr lang="en-US" dirty="0" err="1" smtClean="0"/>
              <a:t>TextView</a:t>
            </a:r>
            <a:r>
              <a:rPr lang="en-US" dirty="0" smtClean="0"/>
              <a:t>)</a:t>
            </a:r>
            <a:r>
              <a:rPr lang="en-US" dirty="0" err="1" smtClean="0"/>
              <a:t>findViewById</a:t>
            </a:r>
            <a:r>
              <a:rPr lang="en-US" dirty="0" smtClean="0"/>
              <a:t>(R.id.tv);</a:t>
            </a:r>
          </a:p>
          <a:p>
            <a:r>
              <a:rPr lang="en-US" dirty="0" err="1" smtClean="0"/>
              <a:t>tv.setText</a:t>
            </a:r>
            <a:r>
              <a:rPr lang="en-US" dirty="0" smtClean="0"/>
              <a:t>(“pressed #"+</a:t>
            </a:r>
            <a:r>
              <a:rPr lang="en-US" dirty="0" err="1" smtClean="0"/>
              <a:t>String.valueOf</a:t>
            </a:r>
            <a:r>
              <a:rPr lang="en-US" dirty="0" smtClean="0"/>
              <a:t>(</a:t>
            </a:r>
            <a:r>
              <a:rPr lang="en-US" dirty="0" err="1" smtClean="0"/>
              <a:t>item.getItemId</a:t>
            </a:r>
            <a:r>
              <a:rPr lang="en-US" dirty="0" smtClean="0"/>
              <a:t>()));</a:t>
            </a:r>
          </a:p>
          <a:p>
            <a:r>
              <a:rPr lang="en-US" dirty="0" smtClean="0"/>
              <a:t>return true;</a:t>
            </a:r>
          </a:p>
          <a:p>
            <a:r>
              <a:rPr lang="en-US" dirty="0" smtClean="0"/>
              <a:t>}</a:t>
            </a:r>
            <a:endParaRPr lang="en-US" dirty="0"/>
          </a:p>
        </p:txBody>
      </p:sp>
    </p:spTree>
  </p:cSld>
  <p:clrMapOvr>
    <a:masterClrMapping/>
  </p:clrMapOvr>
  <p:transition>
    <p:fade thruBlk="1"/>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menu</a:t>
            </a:r>
            <a:endParaRPr lang="en-US" dirty="0"/>
          </a:p>
        </p:txBody>
      </p:sp>
      <p:sp>
        <p:nvSpPr>
          <p:cNvPr id="3" name="Content Placeholder 2"/>
          <p:cNvSpPr>
            <a:spLocks noGrp="1"/>
          </p:cNvSpPr>
          <p:nvPr>
            <p:ph idx="1"/>
          </p:nvPr>
        </p:nvSpPr>
        <p:spPr>
          <a:xfrm>
            <a:off x="0" y="1600200"/>
            <a:ext cx="5638800" cy="5257800"/>
          </a:xfrm>
        </p:spPr>
        <p:txBody>
          <a:bodyPr/>
          <a:lstStyle/>
          <a:p>
            <a:r>
              <a:rPr lang="en-US" dirty="0" smtClean="0"/>
              <a:t>Displayed when the user holds down on the screen, a menu is displayed as a small list</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5635289" y="1600200"/>
            <a:ext cx="3508712" cy="5257800"/>
          </a:xfrm>
          <a:prstGeom prst="rect">
            <a:avLst/>
          </a:prstGeom>
          <a:noFill/>
          <a:ln w="9525">
            <a:no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endParaRPr lang="en-US" dirty="0"/>
          </a:p>
        </p:txBody>
      </p:sp>
      <p:sp>
        <p:nvSpPr>
          <p:cNvPr id="3" name="Content Placeholder 2"/>
          <p:cNvSpPr>
            <a:spLocks noGrp="1"/>
          </p:cNvSpPr>
          <p:nvPr>
            <p:ph idx="1"/>
          </p:nvPr>
        </p:nvSpPr>
        <p:spPr/>
        <p:txBody>
          <a:bodyPr/>
          <a:lstStyle/>
          <a:p>
            <a:r>
              <a:rPr lang="en-US" dirty="0" smtClean="0"/>
              <a:t>Override the  </a:t>
            </a:r>
            <a:r>
              <a:rPr lang="en-US" dirty="0" err="1" smtClean="0"/>
              <a:t>onCreateContextMenu</a:t>
            </a:r>
            <a:r>
              <a:rPr lang="en-US" dirty="0" smtClean="0"/>
              <a:t> method</a:t>
            </a:r>
          </a:p>
          <a:p>
            <a:r>
              <a:rPr lang="en-US" dirty="0" smtClean="0"/>
              <a:t>Add menu items</a:t>
            </a:r>
          </a:p>
          <a:p>
            <a:pPr lvl="1"/>
            <a:r>
              <a:rPr lang="en-US" dirty="0" err="1" smtClean="0"/>
              <a:t>menu.add</a:t>
            </a:r>
            <a:r>
              <a:rPr lang="en-US" dirty="0" smtClean="0"/>
              <a:t>(0, </a:t>
            </a:r>
            <a:r>
              <a:rPr lang="en-US" dirty="0" err="1" smtClean="0"/>
              <a:t>Menu.FIRST</a:t>
            </a:r>
            <a:r>
              <a:rPr lang="en-US" dirty="0" smtClean="0"/>
              <a:t>, </a:t>
            </a:r>
            <a:r>
              <a:rPr lang="en-US" dirty="0" err="1" smtClean="0"/>
              <a:t>Menu.NONE</a:t>
            </a:r>
            <a:r>
              <a:rPr lang="en-US" dirty="0" smtClean="0"/>
              <a:t>, "EDIT");</a:t>
            </a:r>
          </a:p>
          <a:p>
            <a:endParaRPr lang="en-US" dirty="0" smtClean="0"/>
          </a:p>
          <a:p>
            <a:endParaRPr lang="en-US" dirty="0"/>
          </a:p>
        </p:txBody>
      </p:sp>
    </p:spTree>
  </p:cSld>
  <p:clrMapOvr>
    <a:masterClrMapping/>
  </p:clrMapOvr>
  <p:transition>
    <p:fade thruBlk="1"/>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listen to menu items clicked</a:t>
            </a:r>
            <a:endParaRPr lang="en-US" dirty="0"/>
          </a:p>
        </p:txBody>
      </p:sp>
      <p:sp>
        <p:nvSpPr>
          <p:cNvPr id="3" name="Content Placeholder 2"/>
          <p:cNvSpPr>
            <a:spLocks noGrp="1"/>
          </p:cNvSpPr>
          <p:nvPr>
            <p:ph idx="1"/>
          </p:nvPr>
        </p:nvSpPr>
        <p:spPr/>
        <p:txBody>
          <a:bodyPr/>
          <a:lstStyle/>
          <a:p>
            <a:r>
              <a:rPr lang="en-US" dirty="0" smtClean="0"/>
              <a:t>Override the </a:t>
            </a:r>
            <a:r>
              <a:rPr lang="en-US" dirty="0" err="1" smtClean="0"/>
              <a:t>onContextItemSelected</a:t>
            </a:r>
            <a:r>
              <a:rPr lang="en-US" dirty="0" smtClean="0"/>
              <a:t> method</a:t>
            </a:r>
          </a:p>
          <a:p>
            <a:r>
              <a:rPr lang="en-US" dirty="0" smtClean="0"/>
              <a:t>@Override</a:t>
            </a:r>
          </a:p>
          <a:p>
            <a:r>
              <a:rPr lang="en-US" dirty="0" smtClean="0"/>
              <a:t>public </a:t>
            </a:r>
            <a:r>
              <a:rPr lang="en-US" dirty="0" err="1" smtClean="0"/>
              <a:t>boolean</a:t>
            </a:r>
            <a:r>
              <a:rPr lang="en-US" dirty="0" smtClean="0"/>
              <a:t> </a:t>
            </a:r>
            <a:r>
              <a:rPr lang="en-US" dirty="0" err="1" smtClean="0"/>
              <a:t>onContextItemSelected</a:t>
            </a:r>
            <a:r>
              <a:rPr lang="en-US" dirty="0" smtClean="0"/>
              <a:t>(</a:t>
            </a:r>
            <a:r>
              <a:rPr lang="en-US" dirty="0" err="1" smtClean="0"/>
              <a:t>MenuItem</a:t>
            </a:r>
            <a:r>
              <a:rPr lang="en-US" dirty="0" smtClean="0"/>
              <a:t> item) {</a:t>
            </a:r>
          </a:p>
          <a:p>
            <a:r>
              <a:rPr lang="en-US" dirty="0" err="1" smtClean="0"/>
              <a:t>Toast.makeText</a:t>
            </a:r>
            <a:r>
              <a:rPr lang="en-US" dirty="0" smtClean="0"/>
              <a:t>(</a:t>
            </a:r>
            <a:r>
              <a:rPr lang="en-US" dirty="0" err="1" smtClean="0"/>
              <a:t>getApplicationContext</a:t>
            </a:r>
            <a:r>
              <a:rPr lang="en-US" dirty="0" smtClean="0"/>
              <a:t>(), </a:t>
            </a:r>
            <a:r>
              <a:rPr lang="en-US" dirty="0" err="1" smtClean="0"/>
              <a:t>item.getTitle</a:t>
            </a:r>
            <a:r>
              <a:rPr lang="en-US" dirty="0" smtClean="0"/>
              <a:t>().</a:t>
            </a:r>
            <a:r>
              <a:rPr lang="en-US" dirty="0" err="1" smtClean="0"/>
              <a:t>toString</a:t>
            </a:r>
            <a:r>
              <a:rPr lang="en-US" dirty="0" smtClean="0"/>
              <a:t>(), </a:t>
            </a:r>
            <a:r>
              <a:rPr lang="en-US" dirty="0" err="1" smtClean="0"/>
              <a:t>Toast.LENGTH_SHORT</a:t>
            </a:r>
            <a:r>
              <a:rPr lang="en-US" dirty="0" smtClean="0"/>
              <a:t>).show();</a:t>
            </a:r>
          </a:p>
          <a:p>
            <a:r>
              <a:rPr lang="en-US" dirty="0" smtClean="0"/>
              <a:t>return true;</a:t>
            </a:r>
            <a:endParaRPr lang="en-US" dirty="0"/>
          </a:p>
        </p:txBody>
      </p:sp>
    </p:spTree>
  </p:cSld>
  <p:clrMapOvr>
    <a:masterClrMapping/>
  </p:clrMapOvr>
  <p:transition>
    <p:fade thruBlk="1"/>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Lesson 7</a:t>
            </a:r>
            <a:endParaRPr lang="en-US" dirty="0"/>
          </a:p>
        </p:txBody>
      </p:sp>
      <p:sp>
        <p:nvSpPr>
          <p:cNvPr id="3" name="Subtitle 2"/>
          <p:cNvSpPr>
            <a:spLocks noGrp="1"/>
          </p:cNvSpPr>
          <p:nvPr>
            <p:ph type="subTitle" idx="1"/>
          </p:nvPr>
        </p:nvSpPr>
        <p:spPr/>
        <p:txBody>
          <a:bodyPr/>
          <a:lstStyle/>
          <a:p>
            <a:r>
              <a:rPr lang="en-US" dirty="0" smtClean="0"/>
              <a:t>Localization</a:t>
            </a:r>
            <a:endParaRPr lang="en-US" dirty="0"/>
          </a:p>
        </p:txBody>
      </p:sp>
    </p:spTree>
  </p:cSld>
  <p:clrMapOvr>
    <a:masterClrMapping/>
  </p:clrMapOvr>
  <p:transition>
    <p:fade thruBlk="1"/>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do</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1. Design your application</a:t>
            </a:r>
          </a:p>
          <a:p>
            <a:r>
              <a:rPr lang="en-US" dirty="0" smtClean="0"/>
              <a:t>2. Choose your localization strategy: which countries, which languages?</a:t>
            </a:r>
          </a:p>
          <a:p>
            <a:r>
              <a:rPr lang="en-US" dirty="0" smtClean="0"/>
              <a:t>3. Use no hard-coded strings or string constants; use </a:t>
            </a:r>
            <a:r>
              <a:rPr lang="en-US" dirty="0" err="1" smtClean="0"/>
              <a:t>R.string</a:t>
            </a:r>
            <a:r>
              <a:rPr lang="en-US" dirty="0" smtClean="0"/>
              <a:t> and strings.xml files.</a:t>
            </a:r>
          </a:p>
          <a:p>
            <a:r>
              <a:rPr lang="en-US" dirty="0" smtClean="0"/>
              <a:t>4. Use no hard-coded </a:t>
            </a:r>
            <a:r>
              <a:rPr lang="en-US" dirty="0" err="1" smtClean="0"/>
              <a:t>drawables</a:t>
            </a:r>
            <a:r>
              <a:rPr lang="en-US" dirty="0" smtClean="0"/>
              <a:t> or layouts; use </a:t>
            </a:r>
            <a:r>
              <a:rPr lang="en-US" dirty="0" err="1" smtClean="0"/>
              <a:t>R.drawable</a:t>
            </a:r>
            <a:r>
              <a:rPr lang="en-US" dirty="0" smtClean="0"/>
              <a:t> and </a:t>
            </a:r>
            <a:r>
              <a:rPr lang="en-US" dirty="0" err="1" smtClean="0"/>
              <a:t>R.layout</a:t>
            </a:r>
            <a:endParaRPr lang="en-US" dirty="0" smtClean="0"/>
          </a:p>
          <a:p>
            <a:r>
              <a:rPr lang="en-US" dirty="0" smtClean="0"/>
              <a:t>5. Translate your strings files; localize your </a:t>
            </a:r>
            <a:r>
              <a:rPr lang="en-US" dirty="0" err="1" smtClean="0"/>
              <a:t>drawables</a:t>
            </a:r>
            <a:r>
              <a:rPr lang="en-US" dirty="0" smtClean="0"/>
              <a:t>.</a:t>
            </a:r>
          </a:p>
          <a:p>
            <a:r>
              <a:rPr lang="en-US" dirty="0" smtClean="0"/>
              <a:t>6. Place your localized resources in the appropriate directories under 'res/'.</a:t>
            </a:r>
          </a:p>
          <a:p>
            <a:r>
              <a:rPr lang="en-US" dirty="0" smtClean="0"/>
              <a:t>7. Create your final build or builds, using '</a:t>
            </a:r>
            <a:r>
              <a:rPr lang="en-US" dirty="0" err="1" smtClean="0"/>
              <a:t>aapt</a:t>
            </a:r>
            <a:r>
              <a:rPr lang="en-US" dirty="0" smtClean="0"/>
              <a:t>' as necessary.</a:t>
            </a:r>
          </a:p>
          <a:p>
            <a:r>
              <a:rPr lang="en-US" dirty="0" smtClean="0"/>
              <a:t>8. Upload your .</a:t>
            </a:r>
            <a:r>
              <a:rPr lang="en-US" dirty="0" err="1" smtClean="0"/>
              <a:t>apk</a:t>
            </a:r>
            <a:r>
              <a:rPr lang="en-US" dirty="0" smtClean="0"/>
              <a:t> file or files to Market, selecting the appropriate languages as you upload.</a:t>
            </a:r>
            <a:endParaRPr lang="en-US" dirty="0"/>
          </a:p>
        </p:txBody>
      </p:sp>
    </p:spTree>
  </p:cSld>
  <p:clrMapOvr>
    <a:masterClrMapping/>
  </p:clrMapOvr>
  <p:transition>
    <p:fade thruBlk="1"/>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Country symbols</a:t>
            </a:r>
            <a:endParaRPr lang="en-US" dirty="0"/>
          </a:p>
        </p:txBody>
      </p:sp>
      <p:sp>
        <p:nvSpPr>
          <p:cNvPr id="3" name="Content Placeholder 2"/>
          <p:cNvSpPr>
            <a:spLocks noGrp="1"/>
          </p:cNvSpPr>
          <p:nvPr>
            <p:ph idx="1"/>
          </p:nvPr>
        </p:nvSpPr>
        <p:spPr/>
        <p:txBody>
          <a:bodyPr/>
          <a:lstStyle/>
          <a:p>
            <a:endParaRPr lang="en-US"/>
          </a:p>
        </p:txBody>
      </p:sp>
      <p:graphicFrame>
        <p:nvGraphicFramePr>
          <p:cNvPr id="4" name="Group 59"/>
          <p:cNvGraphicFramePr>
            <a:graphicFrameLocks/>
          </p:cNvGraphicFramePr>
          <p:nvPr/>
        </p:nvGraphicFramePr>
        <p:xfrm>
          <a:off x="152400" y="1828799"/>
          <a:ext cx="8991600" cy="5029201"/>
        </p:xfrm>
        <a:graphic>
          <a:graphicData uri="http://schemas.openxmlformats.org/drawingml/2006/table">
            <a:tbl>
              <a:tblPr/>
              <a:tblGrid>
                <a:gridCol w="1665112"/>
                <a:gridCol w="2164644"/>
                <a:gridCol w="2164644"/>
                <a:gridCol w="2997200"/>
              </a:tblGrid>
              <a:tr h="582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solidFill>
                          <a:effectLst/>
                          <a:latin typeface="Arial" charset="0"/>
                          <a:cs typeface="Arial" charset="0"/>
                        </a:rPr>
                        <a:t>Locale Code</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bg1"/>
                          </a:solidFill>
                          <a:effectLst/>
                          <a:latin typeface="Arial" charset="0"/>
                          <a:cs typeface="Arial" charset="0"/>
                        </a:rPr>
                        <a:t>Language/Country</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bg1"/>
                          </a:solidFill>
                          <a:effectLst/>
                          <a:latin typeface="Arial" charset="0"/>
                          <a:cs typeface="Arial" charset="0"/>
                        </a:rPr>
                        <a:t>Location of Strings</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bg1"/>
                          </a:solidFill>
                          <a:effectLst/>
                          <a:latin typeface="Arial" charset="0"/>
                          <a:cs typeface="Arial" charset="0"/>
                        </a:rPr>
                        <a:t>Location of Images</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0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bg1"/>
                          </a:solidFill>
                          <a:effectLst/>
                          <a:latin typeface="Arial" charset="0"/>
                          <a:cs typeface="Arial" charset="0"/>
                        </a:rPr>
                        <a:t>default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bg1"/>
                          </a:solidFill>
                          <a:effectLst/>
                          <a:latin typeface="Arial" charset="0"/>
                          <a:cs typeface="Arial" charset="0"/>
                        </a:rPr>
                        <a:t>default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bg1"/>
                          </a:solidFill>
                          <a:effectLst/>
                          <a:latin typeface="Arial" charset="0"/>
                          <a:cs typeface="Arial" charset="0"/>
                        </a:rPr>
                        <a:t>res/values/</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bg1"/>
                          </a:solidFill>
                          <a:effectLst/>
                          <a:latin typeface="Arial" charset="0"/>
                          <a:cs typeface="Arial" charset="0"/>
                        </a:rPr>
                        <a:t>res/drawable/</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320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solidFill>
                          <a:effectLst/>
                          <a:latin typeface="Arial" charset="0"/>
                          <a:cs typeface="Arial" charset="0"/>
                        </a:rPr>
                        <a:t>en-</a:t>
                      </a:r>
                      <a:r>
                        <a:rPr kumimoji="0" lang="en-US" sz="1600" b="0" i="0" u="none" strike="noStrike" cap="none" normalizeH="0" baseline="0" dirty="0" err="1" smtClean="0">
                          <a:ln>
                            <a:noFill/>
                          </a:ln>
                          <a:solidFill>
                            <a:schemeClr val="bg1"/>
                          </a:solidFill>
                          <a:effectLst/>
                          <a:latin typeface="Arial" charset="0"/>
                          <a:cs typeface="Arial" charset="0"/>
                        </a:rPr>
                        <a:t>rUS</a:t>
                      </a:r>
                      <a:endParaRPr kumimoji="0" lang="en-US" sz="1600" b="0" i="0" u="none" strike="noStrike" cap="none" normalizeH="0" baseline="0" dirty="0" smtClean="0">
                        <a:ln>
                          <a:noFill/>
                        </a:ln>
                        <a:solidFill>
                          <a:schemeClr val="bg1"/>
                        </a:solidFill>
                        <a:effectLst/>
                        <a:latin typeface="Arial" charset="0"/>
                        <a:cs typeface="Arial" charset="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bg1"/>
                          </a:solidFill>
                          <a:effectLst/>
                          <a:latin typeface="Arial" charset="0"/>
                          <a:cs typeface="Arial" charset="0"/>
                        </a:rPr>
                        <a:t>US</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bg1"/>
                          </a:solidFill>
                          <a:effectLst/>
                          <a:latin typeface="Arial" charset="0"/>
                          <a:cs typeface="Arial" charset="0"/>
                        </a:rPr>
                        <a:t>res/values/</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bg1"/>
                          </a:solidFill>
                          <a:effectLst/>
                          <a:latin typeface="Arial" charset="0"/>
                          <a:cs typeface="Arial" charset="0"/>
                        </a:rPr>
                        <a:t>res/drawable-en-rUS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cs typeface="Arial"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320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bg1"/>
                          </a:solidFill>
                          <a:effectLst/>
                          <a:latin typeface="Arial" charset="0"/>
                          <a:cs typeface="Arial" charset="0"/>
                        </a:rPr>
                        <a:t>fr-rFR</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solidFill>
                          <a:effectLst/>
                          <a:latin typeface="Arial" charset="0"/>
                          <a:cs typeface="Arial" charset="0"/>
                        </a:rPr>
                        <a:t>France</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bg1"/>
                          </a:solidFill>
                          <a:effectLst/>
                          <a:latin typeface="Arial" charset="0"/>
                          <a:cs typeface="Arial" charset="0"/>
                        </a:rPr>
                        <a:t>res/values-fr/</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solidFill>
                          <a:effectLst/>
                          <a:latin typeface="Arial" charset="0"/>
                          <a:cs typeface="Arial" charset="0"/>
                        </a:rPr>
                        <a:t>res/</a:t>
                      </a:r>
                      <a:r>
                        <a:rPr kumimoji="0" lang="en-US" sz="1600" b="0" i="0" u="none" strike="noStrike" cap="none" normalizeH="0" baseline="0" dirty="0" err="1" smtClean="0">
                          <a:ln>
                            <a:noFill/>
                          </a:ln>
                          <a:solidFill>
                            <a:schemeClr val="bg1"/>
                          </a:solidFill>
                          <a:effectLst/>
                          <a:latin typeface="Arial" charset="0"/>
                          <a:cs typeface="Arial" charset="0"/>
                        </a:rPr>
                        <a:t>drawable-fr-rFR</a:t>
                      </a:r>
                      <a:r>
                        <a:rPr kumimoji="0" lang="en-US" sz="1600" b="0" i="0" u="none" strike="noStrike" cap="none" normalizeH="0" baseline="0" dirty="0" smtClean="0">
                          <a:ln>
                            <a:noFill/>
                          </a:ln>
                          <a:solidFill>
                            <a:schemeClr val="bg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Arial" charset="0"/>
                        <a:cs typeface="Arial"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320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bg1"/>
                          </a:solidFill>
                          <a:effectLst/>
                          <a:latin typeface="Arial" charset="0"/>
                          <a:cs typeface="Arial" charset="0"/>
                        </a:rPr>
                        <a:t>en-rCA</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bg1"/>
                          </a:solidFill>
                          <a:effectLst/>
                          <a:latin typeface="Arial" charset="0"/>
                          <a:cs typeface="Arial" charset="0"/>
                        </a:rPr>
                        <a:t>English/Canada</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bg1"/>
                          </a:solidFill>
                          <a:effectLst/>
                          <a:latin typeface="Arial" charset="0"/>
                          <a:cs typeface="Arial" charset="0"/>
                        </a:rPr>
                        <a:t>res/values/</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solidFill>
                          <a:effectLst/>
                          <a:latin typeface="Arial" charset="0"/>
                          <a:cs typeface="Arial" charset="0"/>
                        </a:rPr>
                        <a:t>res/</a:t>
                      </a:r>
                      <a:r>
                        <a:rPr kumimoji="0" lang="en-US" sz="1600" b="0" i="0" u="none" strike="noStrike" cap="none" normalizeH="0" baseline="0" dirty="0" err="1" smtClean="0">
                          <a:ln>
                            <a:noFill/>
                          </a:ln>
                          <a:solidFill>
                            <a:schemeClr val="bg1"/>
                          </a:solidFill>
                          <a:effectLst/>
                          <a:latin typeface="Arial" charset="0"/>
                          <a:cs typeface="Arial" charset="0"/>
                        </a:rPr>
                        <a:t>drawable</a:t>
                      </a:r>
                      <a:r>
                        <a:rPr kumimoji="0" lang="en-US" sz="1600" b="0" i="0" u="none" strike="noStrike" cap="none" normalizeH="0" baseline="0" dirty="0" smtClean="0">
                          <a:ln>
                            <a:noFill/>
                          </a:ln>
                          <a:solidFill>
                            <a:schemeClr val="bg1"/>
                          </a:solidFill>
                          <a:effectLst/>
                          <a:latin typeface="Arial" charset="0"/>
                          <a:cs typeface="Arial" charset="0"/>
                        </a:rPr>
                        <a:t>-en-</a:t>
                      </a:r>
                      <a:r>
                        <a:rPr kumimoji="0" lang="en-US" sz="1600" b="0" i="0" u="none" strike="noStrike" cap="none" normalizeH="0" baseline="0" dirty="0" err="1" smtClean="0">
                          <a:ln>
                            <a:noFill/>
                          </a:ln>
                          <a:solidFill>
                            <a:schemeClr val="bg1"/>
                          </a:solidFill>
                          <a:effectLst/>
                          <a:latin typeface="Arial" charset="0"/>
                          <a:cs typeface="Arial" charset="0"/>
                        </a:rPr>
                        <a:t>rCA</a:t>
                      </a:r>
                      <a:r>
                        <a:rPr kumimoji="0" lang="en-US" sz="1600" b="0" i="0" u="none" strike="noStrike" cap="none" normalizeH="0" baseline="0" dirty="0" smtClean="0">
                          <a:ln>
                            <a:noFill/>
                          </a:ln>
                          <a:solidFill>
                            <a:schemeClr val="bg1"/>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Arial" charset="0"/>
                        <a:cs typeface="Arial"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320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bg1"/>
                          </a:solidFill>
                          <a:effectLst/>
                          <a:latin typeface="Arial" charset="0"/>
                          <a:cs typeface="Arial" charset="0"/>
                        </a:rPr>
                        <a:t>fr-rCA</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bg1"/>
                          </a:solidFill>
                          <a:effectLst/>
                          <a:latin typeface="Arial" charset="0"/>
                          <a:cs typeface="Arial" charset="0"/>
                        </a:rPr>
                        <a:t>French/Canada</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bg1"/>
                          </a:solidFill>
                          <a:effectLst/>
                          <a:latin typeface="Arial" charset="0"/>
                          <a:cs typeface="Arial" charset="0"/>
                        </a:rPr>
                        <a:t>res/values-fr/</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bg1"/>
                          </a:solidFill>
                          <a:effectLst/>
                          <a:latin typeface="Arial" charset="0"/>
                          <a:cs typeface="Arial" charset="0"/>
                        </a:rPr>
                        <a:t>res/drawable-fr-rCA/</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cs typeface="Arial"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320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bg1"/>
                          </a:solidFill>
                          <a:effectLst/>
                          <a:latin typeface="Arial" charset="0"/>
                          <a:cs typeface="Arial" charset="0"/>
                        </a:rPr>
                        <a:t>tl-rPH</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bg1"/>
                          </a:solidFill>
                          <a:effectLst/>
                          <a:latin typeface="Arial" charset="0"/>
                          <a:cs typeface="Arial" charset="0"/>
                        </a:rPr>
                        <a:t>Philippines</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bg1"/>
                          </a:solidFill>
                          <a:effectLst/>
                          <a:latin typeface="Arial" charset="0"/>
                          <a:cs typeface="Arial" charset="0"/>
                        </a:rPr>
                        <a:t>res/values-tl/</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solidFill>
                          <a:effectLst/>
                          <a:latin typeface="Arial" charset="0"/>
                          <a:cs typeface="Arial" charset="0"/>
                        </a:rPr>
                        <a:t>res/</a:t>
                      </a:r>
                      <a:r>
                        <a:rPr kumimoji="0" lang="en-US" sz="1600" b="0" i="0" u="none" strike="noStrike" cap="none" normalizeH="0" baseline="0" dirty="0" err="1" smtClean="0">
                          <a:ln>
                            <a:noFill/>
                          </a:ln>
                          <a:solidFill>
                            <a:schemeClr val="bg1"/>
                          </a:solidFill>
                          <a:effectLst/>
                          <a:latin typeface="Arial" charset="0"/>
                          <a:cs typeface="Arial" charset="0"/>
                        </a:rPr>
                        <a:t>drawable-tl-rPH</a:t>
                      </a:r>
                      <a:r>
                        <a:rPr kumimoji="0" lang="en-US" sz="1600" b="0" i="0" u="none" strike="noStrike" cap="none" normalizeH="0" baseline="0" dirty="0" smtClean="0">
                          <a:ln>
                            <a:noFill/>
                          </a:ln>
                          <a:solidFill>
                            <a:schemeClr val="bg1"/>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Arial" charset="0"/>
                        <a:cs typeface="Arial"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fade thruBlk="1"/>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Lesson 8</a:t>
            </a:r>
            <a:endParaRPr lang="en-US" dirty="0"/>
          </a:p>
        </p:txBody>
      </p:sp>
      <p:sp>
        <p:nvSpPr>
          <p:cNvPr id="3" name="Subtitle 2"/>
          <p:cNvSpPr>
            <a:spLocks noGrp="1"/>
          </p:cNvSpPr>
          <p:nvPr>
            <p:ph type="subTitle" idx="1"/>
          </p:nvPr>
        </p:nvSpPr>
        <p:spPr/>
        <p:txBody>
          <a:bodyPr/>
          <a:lstStyle/>
          <a:p>
            <a:r>
              <a:rPr lang="en-US" dirty="0" smtClean="0"/>
              <a:t>Database</a:t>
            </a:r>
            <a:endParaRPr lang="en-US" dirty="0"/>
          </a:p>
        </p:txBody>
      </p:sp>
    </p:spTree>
  </p:cSld>
  <p:clrMapOvr>
    <a:masterClrMapping/>
  </p:clrMapOvr>
  <p:transition>
    <p:fade thruBlk="1"/>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Library</a:t>
            </a:r>
            <a:endParaRPr lang="en-US" dirty="0"/>
          </a:p>
        </p:txBody>
      </p:sp>
      <p:sp>
        <p:nvSpPr>
          <p:cNvPr id="3" name="Content Placeholder 2"/>
          <p:cNvSpPr>
            <a:spLocks noGrp="1"/>
          </p:cNvSpPr>
          <p:nvPr>
            <p:ph idx="1"/>
          </p:nvPr>
        </p:nvSpPr>
        <p:spPr/>
        <p:txBody>
          <a:bodyPr/>
          <a:lstStyle/>
          <a:p>
            <a:r>
              <a:rPr lang="en-US" dirty="0" smtClean="0"/>
              <a:t>Android provides full relational database capabilities</a:t>
            </a:r>
          </a:p>
          <a:p>
            <a:r>
              <a:rPr lang="en-US" dirty="0" smtClean="0"/>
              <a:t>Uses </a:t>
            </a:r>
            <a:r>
              <a:rPr lang="en-US" dirty="0" err="1" smtClean="0"/>
              <a:t>SQLite</a:t>
            </a:r>
            <a:r>
              <a:rPr lang="en-US" dirty="0" smtClean="0"/>
              <a:t> libraries</a:t>
            </a:r>
          </a:p>
          <a:p>
            <a:pPr lvl="1"/>
            <a:r>
              <a:rPr lang="en-US" dirty="0" smtClean="0"/>
              <a:t>Object c based and standard query tags apply</a:t>
            </a:r>
          </a:p>
          <a:p>
            <a:pPr lvl="1"/>
            <a:r>
              <a:rPr lang="en-US" dirty="0" smtClean="0"/>
              <a:t>No straight type checking </a:t>
            </a:r>
          </a:p>
          <a:p>
            <a:r>
              <a:rPr lang="en-US" dirty="0" smtClean="0"/>
              <a:t>By default database data is private (only the creating app may access it)</a:t>
            </a:r>
          </a:p>
          <a:p>
            <a:r>
              <a:rPr lang="en-US" dirty="0" smtClean="0"/>
              <a:t>The database returns results as Cursors :</a:t>
            </a:r>
          </a:p>
          <a:p>
            <a:pPr lvl="1"/>
            <a:r>
              <a:rPr lang="en-US" dirty="0" smtClean="0"/>
              <a:t>Cursors are objects that point and fetch data.</a:t>
            </a:r>
          </a:p>
          <a:p>
            <a:r>
              <a:rPr lang="en-US" dirty="0" smtClean="0"/>
              <a:t>Database name and creation tags must be final and static</a:t>
            </a:r>
          </a:p>
          <a:p>
            <a:endParaRPr lang="en-US" dirty="0"/>
          </a:p>
        </p:txBody>
      </p:sp>
    </p:spTree>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Office Theme">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1127</TotalTime>
  <Words>5868</Words>
  <Application>Microsoft Office PowerPoint</Application>
  <PresentationFormat>On-screen Show (4:3)</PresentationFormat>
  <Paragraphs>813</Paragraphs>
  <Slides>159</Slides>
  <Notes>0</Notes>
  <HiddenSlides>0</HiddenSlides>
  <MMClips>0</MMClips>
  <ScaleCrop>false</ScaleCrop>
  <HeadingPairs>
    <vt:vector size="4" baseType="variant">
      <vt:variant>
        <vt:lpstr>Theme</vt:lpstr>
      </vt:variant>
      <vt:variant>
        <vt:i4>1</vt:i4>
      </vt:variant>
      <vt:variant>
        <vt:lpstr>Slide Titles</vt:lpstr>
      </vt:variant>
      <vt:variant>
        <vt:i4>159</vt:i4>
      </vt:variant>
    </vt:vector>
  </HeadingPairs>
  <TitlesOfParts>
    <vt:vector size="160" baseType="lpstr">
      <vt:lpstr>Office Theme</vt:lpstr>
      <vt:lpstr>Android</vt:lpstr>
      <vt:lpstr>Workshop Outline</vt:lpstr>
      <vt:lpstr>Outline</vt:lpstr>
      <vt:lpstr>Outline</vt:lpstr>
      <vt:lpstr>Slide 5</vt:lpstr>
      <vt:lpstr>Slide 6</vt:lpstr>
      <vt:lpstr>History of Android</vt:lpstr>
      <vt:lpstr>Open Handset Alliance</vt:lpstr>
      <vt:lpstr>Droid vs traditional devt.</vt:lpstr>
      <vt:lpstr>Android Versions</vt:lpstr>
      <vt:lpstr>What is Android</vt:lpstr>
      <vt:lpstr>What can Android Do?</vt:lpstr>
      <vt:lpstr>What can Android do?</vt:lpstr>
      <vt:lpstr>Android Architecture</vt:lpstr>
      <vt:lpstr>Linux Kernel </vt:lpstr>
      <vt:lpstr>Runtime</vt:lpstr>
      <vt:lpstr>Libraries</vt:lpstr>
      <vt:lpstr>Libraries</vt:lpstr>
      <vt:lpstr>App Framework</vt:lpstr>
      <vt:lpstr>App Framework</vt:lpstr>
      <vt:lpstr>Exploring the Android System</vt:lpstr>
      <vt:lpstr>Home Screen</vt:lpstr>
      <vt:lpstr>Dialer Application</vt:lpstr>
      <vt:lpstr>Contacts App</vt:lpstr>
      <vt:lpstr>Messaging</vt:lpstr>
      <vt:lpstr>Browser Application</vt:lpstr>
      <vt:lpstr>Settings Application</vt:lpstr>
      <vt:lpstr>App Sliding Drawer</vt:lpstr>
      <vt:lpstr>Android Installation and Preparation</vt:lpstr>
      <vt:lpstr>Adding Android to your system Path</vt:lpstr>
      <vt:lpstr>Lesson 2</vt:lpstr>
      <vt:lpstr>App LifeCycle</vt:lpstr>
      <vt:lpstr>Creating a new Project</vt:lpstr>
      <vt:lpstr>Slide 34</vt:lpstr>
      <vt:lpstr>Slide 35</vt:lpstr>
      <vt:lpstr>Eclipse IDE</vt:lpstr>
      <vt:lpstr>Skeleton template</vt:lpstr>
      <vt:lpstr>JAVA Perspective</vt:lpstr>
      <vt:lpstr>DDMS Perspective</vt:lpstr>
      <vt:lpstr>Debug Perspective</vt:lpstr>
      <vt:lpstr>What is MVC</vt:lpstr>
      <vt:lpstr>R.Class (Autogenerated)</vt:lpstr>
      <vt:lpstr>Slide 43</vt:lpstr>
      <vt:lpstr>Manifest File .XML</vt:lpstr>
      <vt:lpstr>Slide 45</vt:lpstr>
      <vt:lpstr>Slide 46</vt:lpstr>
      <vt:lpstr>Slide 47</vt:lpstr>
      <vt:lpstr>Slide 48</vt:lpstr>
      <vt:lpstr>Slide 49</vt:lpstr>
      <vt:lpstr>main.xml</vt:lpstr>
      <vt:lpstr>Strings. XML</vt:lpstr>
      <vt:lpstr>Rules:</vt:lpstr>
      <vt:lpstr>Lesson 3</vt:lpstr>
      <vt:lpstr>Basic UI Guide</vt:lpstr>
      <vt:lpstr>Slide 55</vt:lpstr>
      <vt:lpstr>Slide 56</vt:lpstr>
      <vt:lpstr>Slide 57</vt:lpstr>
      <vt:lpstr>Go to the java file</vt:lpstr>
      <vt:lpstr>Event Listeners</vt:lpstr>
      <vt:lpstr>Slide 60</vt:lpstr>
      <vt:lpstr>Short Version</vt:lpstr>
      <vt:lpstr>Toast</vt:lpstr>
      <vt:lpstr>TRY THIS</vt:lpstr>
      <vt:lpstr>Lesson 4</vt:lpstr>
      <vt:lpstr>List</vt:lpstr>
      <vt:lpstr>Slide 66</vt:lpstr>
      <vt:lpstr>Slide 67</vt:lpstr>
      <vt:lpstr>List Listeners</vt:lpstr>
      <vt:lpstr>ArrayList</vt:lpstr>
      <vt:lpstr>OnItemLongClickListener</vt:lpstr>
      <vt:lpstr>Lesson 4</vt:lpstr>
      <vt:lpstr>AlertDialog</vt:lpstr>
      <vt:lpstr>Slide 73</vt:lpstr>
      <vt:lpstr>Lesson 5</vt:lpstr>
      <vt:lpstr>What is an Intent</vt:lpstr>
      <vt:lpstr>Intents</vt:lpstr>
      <vt:lpstr>Implicit Intent</vt:lpstr>
      <vt:lpstr>Slide 78</vt:lpstr>
      <vt:lpstr>Slide 79</vt:lpstr>
      <vt:lpstr>Slide 80</vt:lpstr>
      <vt:lpstr>Slide 81</vt:lpstr>
      <vt:lpstr>Explicit Intents</vt:lpstr>
      <vt:lpstr>Putting data to an intent using Bundle</vt:lpstr>
      <vt:lpstr>Shortcut version</vt:lpstr>
      <vt:lpstr>Receiving from intent caller (using Bundle)</vt:lpstr>
      <vt:lpstr>Sending data back to caller</vt:lpstr>
      <vt:lpstr>Accepting data from returning intent</vt:lpstr>
      <vt:lpstr>Lesson 6</vt:lpstr>
      <vt:lpstr>Options Menu</vt:lpstr>
      <vt:lpstr>How?</vt:lpstr>
      <vt:lpstr>To listen to menu items clicked</vt:lpstr>
      <vt:lpstr>Context menu</vt:lpstr>
      <vt:lpstr>How</vt:lpstr>
      <vt:lpstr>To listen to menu items clicked</vt:lpstr>
      <vt:lpstr>Lesson 7</vt:lpstr>
      <vt:lpstr>What to do</vt:lpstr>
      <vt:lpstr>Country symbols</vt:lpstr>
      <vt:lpstr>Lesson 8</vt:lpstr>
      <vt:lpstr>Database Library</vt:lpstr>
      <vt:lpstr>Database name</vt:lpstr>
      <vt:lpstr>Creating a DataBase</vt:lpstr>
      <vt:lpstr>Adding Items to the DataBase</vt:lpstr>
      <vt:lpstr>Counting Number of Row Entries</vt:lpstr>
      <vt:lpstr>Slide 104</vt:lpstr>
      <vt:lpstr>Show data from database</vt:lpstr>
      <vt:lpstr>Deleting a Database item</vt:lpstr>
      <vt:lpstr>Update item on Database</vt:lpstr>
      <vt:lpstr>You can use standard query</vt:lpstr>
      <vt:lpstr>Lesson 9</vt:lpstr>
      <vt:lpstr>LinearLayout</vt:lpstr>
      <vt:lpstr>LinearLayout</vt:lpstr>
      <vt:lpstr>TableLayout</vt:lpstr>
      <vt:lpstr>TableLayout</vt:lpstr>
      <vt:lpstr>RelativeLayout</vt:lpstr>
      <vt:lpstr>RelativeLayout</vt:lpstr>
      <vt:lpstr>FrameLayout</vt:lpstr>
      <vt:lpstr>FrameLayout</vt:lpstr>
      <vt:lpstr>ListView</vt:lpstr>
      <vt:lpstr>ListView</vt:lpstr>
      <vt:lpstr>Lesson 10</vt:lpstr>
      <vt:lpstr>Services</vt:lpstr>
      <vt:lpstr>Starting a Service</vt:lpstr>
      <vt:lpstr>Don’t forget the Manifest </vt:lpstr>
      <vt:lpstr>How to control the service</vt:lpstr>
      <vt:lpstr>Lesson 11</vt:lpstr>
      <vt:lpstr>Slide 126</vt:lpstr>
      <vt:lpstr>Its all in the Manifest</vt:lpstr>
      <vt:lpstr>Slide 128</vt:lpstr>
      <vt:lpstr>Slide 129</vt:lpstr>
      <vt:lpstr>Requiring permission</vt:lpstr>
      <vt:lpstr>Lesson 12</vt:lpstr>
      <vt:lpstr>Tools for debugging</vt:lpstr>
      <vt:lpstr>LOGCAT</vt:lpstr>
      <vt:lpstr>ADB (Android Debug Bridge)</vt:lpstr>
      <vt:lpstr>Profiling</vt:lpstr>
      <vt:lpstr>How to profile</vt:lpstr>
      <vt:lpstr>Profiling Results</vt:lpstr>
      <vt:lpstr>Lesson 13</vt:lpstr>
      <vt:lpstr>SMS</vt:lpstr>
      <vt:lpstr>Sending SMS</vt:lpstr>
      <vt:lpstr>Receiving SMS</vt:lpstr>
      <vt:lpstr>How </vt:lpstr>
      <vt:lpstr>Slide 143</vt:lpstr>
      <vt:lpstr>Don’t forget the manifest</vt:lpstr>
      <vt:lpstr>Lesson 14</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Happy Coding!!!</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 Jordan</dc:creator>
  <cp:lastModifiedBy>dennis</cp:lastModifiedBy>
  <cp:revision>82</cp:revision>
  <dcterms:created xsi:type="dcterms:W3CDTF">2012-10-21T10:38:03Z</dcterms:created>
  <dcterms:modified xsi:type="dcterms:W3CDTF">2015-12-10T08:58:47Z</dcterms:modified>
</cp:coreProperties>
</file>